
<file path=[Content_Types].xml><?xml version="1.0" encoding="utf-8"?>
<Types xmlns="http://schemas.openxmlformats.org/package/2006/content-types">
  <Override PartName="/ppt/slides/slide12.xml" ContentType="application/vnd.openxmlformats-officedocument.presentationml.slide+xml"/>
  <Default Extension="xls" ContentType="application/vnd.ms-excel"/>
  <Override PartName="/ppt/slides/slide22.xml" ContentType="application/vnd.openxmlformats-officedocument.presentationml.slide+xml"/>
  <Override PartName="/ppt/slides/slide28.xml" ContentType="application/vnd.openxmlformats-officedocument.presentationml.slide+xml"/>
  <Override PartName="/ppt/theme/theme2.xml" ContentType="application/vnd.openxmlformats-officedocument.theme+xml"/>
  <Override PartName="/ppt/slides/slide2.xml" ContentType="application/vnd.openxmlformats-officedocument.presentationml.slide+xml"/>
  <Override PartName="/docProps/app.xml" ContentType="application/vnd.openxmlformats-officedocument.extended-properties+xml"/>
  <Override PartName="/ppt/slides/slide30.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11.xml" ContentType="application/vnd.openxmlformats-officedocument.presentationml.slide+xml"/>
  <Override PartName="/ppt/slides/slide18.xml" ContentType="application/vnd.openxmlformats-officedocument.presentationml.slide+xml"/>
  <Override PartName="/ppt/theme/theme3.xml" ContentType="application/vnd.openxmlformats-officedocument.theme+xml"/>
  <Override PartName="/ppt/charts/chart1.xml" ContentType="application/vnd.openxmlformats-officedocument.drawingml.chart+xml"/>
  <Override PartName="/ppt/slideLayouts/slideLayout3.xml" ContentType="application/vnd.openxmlformats-officedocument.presentationml.slideLayout+xml"/>
  <Override PartName="/ppt/slides/slide21.xml" ContentType="application/vnd.openxmlformats-officedocument.presentationml.slide+xml"/>
  <Override PartName="/ppt/slideLayouts/slideLayout5.xml" ContentType="application/vnd.openxmlformats-officedocument.presentationml.slideLayout+xml"/>
  <Override PartName="/ppt/slides/slide23.xml" ContentType="application/vnd.openxmlformats-officedocument.presentationml.slide+xml"/>
  <Override PartName="/ppt/charts/chart3.xml" ContentType="application/vnd.openxmlformats-officedocument.drawingml.chart+xml"/>
  <Override PartName="/ppt/charts/chart2.xml" ContentType="application/vnd.openxmlformats-officedocument.drawingml.chart+xml"/>
  <Override PartName="/ppt/notesMasters/notesMaster1.xml" ContentType="application/vnd.openxmlformats-officedocument.presentationml.notesMaster+xml"/>
  <Override PartName="/ppt/slides/slide1.xml" ContentType="application/vnd.openxmlformats-officedocument.presentationml.slide+xml"/>
  <Override PartName="/ppt/tableStyles.xml" ContentType="application/vnd.openxmlformats-officedocument.presentationml.tableStyles+xml"/>
  <Default Extension="xml" ContentType="application/xml"/>
  <Override PartName="/ppt/slides/slide7.xml" ContentType="application/vnd.openxmlformats-officedocument.presentationml.slide+xml"/>
  <Override PartName="/ppt/slides/slide26.xml" ContentType="application/vnd.openxmlformats-officedocument.presentationml.slide+xml"/>
  <Override PartName="/ppt/slideMasters/slideMaster1.xml" ContentType="application/vnd.openxmlformats-officedocument.presentationml.slideMaster+xml"/>
  <Override PartName="/ppt/viewProps.xml" ContentType="application/vnd.openxmlformats-officedocument.presentationml.viewProps+xml"/>
  <Override PartName="/docProps/custom.xml" ContentType="application/vnd.openxmlformats-officedocument.custom-properties+xml"/>
  <Override PartName="/ppt/slides/slide25.xml" ContentType="application/vnd.openxmlformats-officedocument.presentationml.slide+xml"/>
  <Override PartName="/ppt/handoutMasters/handoutMaster1.xml" ContentType="application/vnd.openxmlformats-officedocument.presentationml.handoutMaster+xml"/>
  <Override PartName="/ppt/slides/slide13.xml" ContentType="application/vnd.openxmlformats-officedocument.presentationml.slide+xml"/>
  <Override PartName="/ppt/slides/slide40.xml" ContentType="application/vnd.openxmlformats-officedocument.presentationml.slide+xml"/>
  <Override PartName="/ppt/slides/slide14.xml" ContentType="application/vnd.openxmlformats-officedocument.presentationml.slide+xml"/>
  <Override PartName="/ppt/slides/slide34.xml" ContentType="application/vnd.openxmlformats-officedocument.presentationml.slide+xml"/>
  <Override PartName="/ppt/slides/slide20.xml" ContentType="application/vnd.openxmlformats-officedocument.presentationml.slide+xml"/>
  <Override PartName="/ppt/slides/slide17.xml" ContentType="application/vnd.openxmlformats-officedocument.presentationml.slide+xml"/>
  <Override PartName="/ppt/slideLayouts/slideLayout4.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notesSlides/notesSlide1.xml" ContentType="application/vnd.openxmlformats-officedocument.presentationml.notesSlide+xml"/>
  <Override PartName="/ppt/theme/theme1.xml" ContentType="application/vnd.openxmlformats-officedocument.theme+xml"/>
  <Override PartName="/ppt/slideLayouts/slideLayout6.xml" ContentType="application/vnd.openxmlformats-officedocument.presentationml.slideLayout+xml"/>
  <Default Extension="emf" ContentType="image/x-emf"/>
  <Override PartName="/ppt/presentation.xml" ContentType="application/vnd.openxmlformats-officedocument.presentationml.presentation.main+xml"/>
  <Override PartName="/ppt/slides/slide5.xml" ContentType="application/vnd.openxmlformats-officedocument.presentationml.slide+xml"/>
  <Override PartName="/ppt/slides/slide37.xml" ContentType="application/vnd.openxmlformats-officedocument.presentationml.slide+xml"/>
  <Override PartName="/ppt/slides/slide10.xml" ContentType="application/vnd.openxmlformats-officedocument.presentationml.slide+xml"/>
  <Override PartName="/ppt/slideLayouts/slideLayout7.xml" ContentType="application/vnd.openxmlformats-officedocument.presentationml.slideLayout+xml"/>
  <Override PartName="/ppt/slides/slide33.xml" ContentType="application/vnd.openxmlformats-officedocument.presentationml.slide+xml"/>
  <Override PartName="/ppt/presProps.xml" ContentType="application/vnd.openxmlformats-officedocument.presentationml.presProps+xml"/>
  <Default Extension="jpeg" ContentType="image/jpeg"/>
  <Default Extension="vml" ContentType="application/vnd.openxmlformats-officedocument.vmlDrawing"/>
  <Default Extension="png" ContentType="image/png"/>
  <Override PartName="/ppt/slides/slide3.xml" ContentType="application/vnd.openxmlformats-officedocument.presentationml.slide+xml"/>
  <Override PartName="/ppt/slides/slide4.xml" ContentType="application/vnd.openxmlformats-officedocument.presentationml.slide+xml"/>
  <Override PartName="/ppt/slides/slide27.xml" ContentType="application/vnd.openxmlformats-officedocument.presentationml.slide+xml"/>
  <Override PartName="/docProps/core.xml" ContentType="application/vnd.openxmlformats-package.core-properties+xml"/>
  <Override PartName="/ppt/slides/slide8.xml" ContentType="application/vnd.openxmlformats-officedocument.presentationml.slide+xml"/>
  <Override PartName="/ppt/slides/slide31.xml" ContentType="application/vnd.openxmlformats-officedocument.presentationml.slide+xml"/>
  <Override PartName="/ppt/slides/slide15.xml" ContentType="application/vnd.openxmlformats-officedocument.presentationml.slide+xml"/>
  <Default Extension="bin" ContentType="application/vnd.openxmlformats-officedocument.presentationml.printerSettings"/>
  <Default Extension="rels" ContentType="application/vnd.openxmlformats-package.relationships+xml"/>
  <Override PartName="/ppt/slides/slide9.xml" ContentType="application/vnd.openxmlformats-officedocument.presentationml.slide+xml"/>
  <Override PartName="/ppt/slides/slide24.xml" ContentType="application/vnd.openxmlformats-officedocument.presentationml.slide+xml"/>
  <Override PartName="/ppt/slides/slide39.xml" ContentType="application/vnd.openxmlformats-officedocument.presentationml.slide+xml"/>
  <Override PartName="/ppt/slides/slide32.xml" ContentType="application/vnd.openxmlformats-officedocument.presentationml.slide+xml"/>
  <Override PartName="/ppt/slides/slide6.xml" ContentType="application/vnd.openxmlformats-officedocument.presentationml.slide+xml"/>
  <Override PartName="/ppt/slides/slide16.xml" ContentType="application/vnd.openxmlformats-officedocument.presentationml.slide+xml"/>
  <Override PartName="/ppt/slides/slide38.xml" ContentType="application/vnd.openxmlformats-officedocument.presentationml.slide+xml"/>
  <Default Extension="pdf" ContentType="application/pdf"/>
  <Override PartName="/ppt/slides/slide19.xml" ContentType="application/vnd.openxmlformats-officedocument.presentationml.slide+xml"/>
  <Override PartName="/ppt/slides/slide41.xml" ContentType="application/vnd.openxmlformats-officedocument.presentationml.slide+xml"/>
  <Override PartName="/ppt/slides/slide29.xml" ContentType="application/vnd.openxmlformats-officedocument.presentationml.slide+xml"/>
</Types>
</file>

<file path=_rels/.rels><?xml version="1.0" encoding="UTF-8" standalone="yes"?>
<Relationships xmlns="http://schemas.openxmlformats.org/package/2006/relationships"><Relationship Id="rId4"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SpecialPlsOnTitleSld="0" saveSubsetFonts="1">
  <p:sldMasterIdLst>
    <p:sldMasterId id="2147483648" r:id="rId1"/>
  </p:sldMasterIdLst>
  <p:notesMasterIdLst>
    <p:notesMasterId r:id="rId43"/>
  </p:notesMasterIdLst>
  <p:handoutMasterIdLst>
    <p:handoutMasterId r:id="rId44"/>
  </p:handoutMasterIdLst>
  <p:sldIdLst>
    <p:sldId id="257" r:id="rId2"/>
    <p:sldId id="281" r:id="rId3"/>
    <p:sldId id="283" r:id="rId4"/>
    <p:sldId id="284" r:id="rId5"/>
    <p:sldId id="293" r:id="rId6"/>
    <p:sldId id="294" r:id="rId7"/>
    <p:sldId id="295" r:id="rId8"/>
    <p:sldId id="296" r:id="rId9"/>
    <p:sldId id="326" r:id="rId10"/>
    <p:sldId id="311" r:id="rId11"/>
    <p:sldId id="312" r:id="rId12"/>
    <p:sldId id="286" r:id="rId13"/>
    <p:sldId id="288" r:id="rId14"/>
    <p:sldId id="289" r:id="rId15"/>
    <p:sldId id="297" r:id="rId16"/>
    <p:sldId id="298" r:id="rId17"/>
    <p:sldId id="299" r:id="rId18"/>
    <p:sldId id="314" r:id="rId19"/>
    <p:sldId id="315" r:id="rId20"/>
    <p:sldId id="316" r:id="rId21"/>
    <p:sldId id="317" r:id="rId22"/>
    <p:sldId id="322" r:id="rId23"/>
    <p:sldId id="302" r:id="rId24"/>
    <p:sldId id="304" r:id="rId25"/>
    <p:sldId id="318" r:id="rId26"/>
    <p:sldId id="287" r:id="rId27"/>
    <p:sldId id="300" r:id="rId28"/>
    <p:sldId id="301" r:id="rId29"/>
    <p:sldId id="305" r:id="rId30"/>
    <p:sldId id="324" r:id="rId31"/>
    <p:sldId id="323" r:id="rId32"/>
    <p:sldId id="290" r:id="rId33"/>
    <p:sldId id="291" r:id="rId34"/>
    <p:sldId id="325" r:id="rId35"/>
    <p:sldId id="306" r:id="rId36"/>
    <p:sldId id="307" r:id="rId37"/>
    <p:sldId id="320" r:id="rId38"/>
    <p:sldId id="308" r:id="rId39"/>
    <p:sldId id="321" r:id="rId40"/>
    <p:sldId id="309" r:id="rId41"/>
    <p:sldId id="319" r:id="rId42"/>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pitchFamily="-65" charset="0"/>
        <a:ea typeface="Arial" pitchFamily="-65" charset="0"/>
        <a:cs typeface="Arial" pitchFamily="-65" charset="0"/>
      </a:defRPr>
    </a:lvl1pPr>
    <a:lvl2pPr marL="457200" algn="l" rtl="0" fontAlgn="base">
      <a:spcBef>
        <a:spcPct val="0"/>
      </a:spcBef>
      <a:spcAft>
        <a:spcPct val="0"/>
      </a:spcAft>
      <a:defRPr kern="1200">
        <a:solidFill>
          <a:schemeClr val="tx1"/>
        </a:solidFill>
        <a:latin typeface="Arial" pitchFamily="-65" charset="0"/>
        <a:ea typeface="Arial" pitchFamily="-65" charset="0"/>
        <a:cs typeface="Arial" pitchFamily="-65" charset="0"/>
      </a:defRPr>
    </a:lvl2pPr>
    <a:lvl3pPr marL="914400" algn="l" rtl="0" fontAlgn="base">
      <a:spcBef>
        <a:spcPct val="0"/>
      </a:spcBef>
      <a:spcAft>
        <a:spcPct val="0"/>
      </a:spcAft>
      <a:defRPr kern="1200">
        <a:solidFill>
          <a:schemeClr val="tx1"/>
        </a:solidFill>
        <a:latin typeface="Arial" pitchFamily="-65" charset="0"/>
        <a:ea typeface="Arial" pitchFamily="-65" charset="0"/>
        <a:cs typeface="Arial" pitchFamily="-65" charset="0"/>
      </a:defRPr>
    </a:lvl3pPr>
    <a:lvl4pPr marL="1371600" algn="l" rtl="0" fontAlgn="base">
      <a:spcBef>
        <a:spcPct val="0"/>
      </a:spcBef>
      <a:spcAft>
        <a:spcPct val="0"/>
      </a:spcAft>
      <a:defRPr kern="1200">
        <a:solidFill>
          <a:schemeClr val="tx1"/>
        </a:solidFill>
        <a:latin typeface="Arial" pitchFamily="-65" charset="0"/>
        <a:ea typeface="Arial" pitchFamily="-65" charset="0"/>
        <a:cs typeface="Arial" pitchFamily="-65" charset="0"/>
      </a:defRPr>
    </a:lvl4pPr>
    <a:lvl5pPr marL="1828800" algn="l" rtl="0" fontAlgn="base">
      <a:spcBef>
        <a:spcPct val="0"/>
      </a:spcBef>
      <a:spcAft>
        <a:spcPct val="0"/>
      </a:spcAft>
      <a:defRPr kern="1200">
        <a:solidFill>
          <a:schemeClr val="tx1"/>
        </a:solidFill>
        <a:latin typeface="Arial" pitchFamily="-65" charset="0"/>
        <a:ea typeface="Arial" pitchFamily="-65" charset="0"/>
        <a:cs typeface="Arial" pitchFamily="-65" charset="0"/>
      </a:defRPr>
    </a:lvl5pPr>
    <a:lvl6pPr marL="2286000" algn="l" defTabSz="457200" rtl="0" eaLnBrk="1" latinLnBrk="0" hangingPunct="1">
      <a:defRPr kern="1200">
        <a:solidFill>
          <a:schemeClr val="tx1"/>
        </a:solidFill>
        <a:latin typeface="Arial" pitchFamily="-65" charset="0"/>
        <a:ea typeface="Arial" pitchFamily="-65" charset="0"/>
        <a:cs typeface="Arial" pitchFamily="-65" charset="0"/>
      </a:defRPr>
    </a:lvl6pPr>
    <a:lvl7pPr marL="2743200" algn="l" defTabSz="457200" rtl="0" eaLnBrk="1" latinLnBrk="0" hangingPunct="1">
      <a:defRPr kern="1200">
        <a:solidFill>
          <a:schemeClr val="tx1"/>
        </a:solidFill>
        <a:latin typeface="Arial" pitchFamily="-65" charset="0"/>
        <a:ea typeface="Arial" pitchFamily="-65" charset="0"/>
        <a:cs typeface="Arial" pitchFamily="-65" charset="0"/>
      </a:defRPr>
    </a:lvl7pPr>
    <a:lvl8pPr marL="3200400" algn="l" defTabSz="457200" rtl="0" eaLnBrk="1" latinLnBrk="0" hangingPunct="1">
      <a:defRPr kern="1200">
        <a:solidFill>
          <a:schemeClr val="tx1"/>
        </a:solidFill>
        <a:latin typeface="Arial" pitchFamily="-65" charset="0"/>
        <a:ea typeface="Arial" pitchFamily="-65" charset="0"/>
        <a:cs typeface="Arial" pitchFamily="-65" charset="0"/>
      </a:defRPr>
    </a:lvl8pPr>
    <a:lvl9pPr marL="3657600" algn="l" defTabSz="457200" rtl="0" eaLnBrk="1" latinLnBrk="0" hangingPunct="1">
      <a:defRPr kern="1200">
        <a:solidFill>
          <a:schemeClr val="tx1"/>
        </a:solidFill>
        <a:latin typeface="Arial" pitchFamily="-65" charset="0"/>
        <a:ea typeface="Arial" pitchFamily="-65" charset="0"/>
        <a:cs typeface="Arial" pitchFamily="-65" charset="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prnPr/>
  <p:clrMru>
    <a:srgbClr val="FFFFFF"/>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showOutlineIcons="0" vertBarState="maximized" horzBarState="maximized">
    <p:restoredLeft sz="15315" autoAdjust="0"/>
    <p:restoredTop sz="89320" autoAdjust="0"/>
  </p:normalViewPr>
  <p:slideViewPr>
    <p:cSldViewPr>
      <p:cViewPr>
        <p:scale>
          <a:sx n="90" d="100"/>
          <a:sy n="90" d="100"/>
        </p:scale>
        <p:origin x="-1488" y="-116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6" d="100"/>
          <a:sy n="56" d="100"/>
        </p:scale>
        <p:origin x="-1776" y="-102"/>
      </p:cViewPr>
      <p:guideLst>
        <p:guide orient="horz" pos="2928"/>
        <p:guide pos="2208"/>
      </p:guideLst>
    </p:cSldViewPr>
  </p:notesViewPr>
  <p:gridSpacing cx="78028800" cy="78028800"/>
</p:viewPr>
</file>

<file path=ppt/_rels/presentation.xml.rels><?xml version="1.0" encoding="UTF-8" standalone="yes"?>
<Relationships xmlns="http://schemas.openxmlformats.org/package/2006/relationships"><Relationship Id="rId39" Type="http://schemas.openxmlformats.org/officeDocument/2006/relationships/slide" Target="slides/slide38.xml"/><Relationship Id="rId7" Type="http://schemas.openxmlformats.org/officeDocument/2006/relationships/slide" Target="slides/slide6.xml"/><Relationship Id="rId43" Type="http://schemas.openxmlformats.org/officeDocument/2006/relationships/notesMaster" Target="notesMasters/notesMaster1.xml"/><Relationship Id="rId25" Type="http://schemas.openxmlformats.org/officeDocument/2006/relationships/slide" Target="slides/slide24.xml"/><Relationship Id="rId10" Type="http://schemas.openxmlformats.org/officeDocument/2006/relationships/slide" Target="slides/slide9.xml"/><Relationship Id="rId17" Type="http://schemas.openxmlformats.org/officeDocument/2006/relationships/slide" Target="slides/slide16.xml"/><Relationship Id="rId9" Type="http://schemas.openxmlformats.org/officeDocument/2006/relationships/slide" Target="slides/slide8.xml"/><Relationship Id="rId18" Type="http://schemas.openxmlformats.org/officeDocument/2006/relationships/slide" Target="slides/slide17.xml"/><Relationship Id="rId27" Type="http://schemas.openxmlformats.org/officeDocument/2006/relationships/slide" Target="slides/slide26.xml"/><Relationship Id="rId14" Type="http://schemas.openxmlformats.org/officeDocument/2006/relationships/slide" Target="slides/slide13.xml"/><Relationship Id="rId4" Type="http://schemas.openxmlformats.org/officeDocument/2006/relationships/slide" Target="slides/slide3.xml"/><Relationship Id="rId28" Type="http://schemas.openxmlformats.org/officeDocument/2006/relationships/slide" Target="slides/slide27.xml"/><Relationship Id="rId45" Type="http://schemas.openxmlformats.org/officeDocument/2006/relationships/printerSettings" Target="printerSettings/printerSettings1.bin"/><Relationship Id="rId42" Type="http://schemas.openxmlformats.org/officeDocument/2006/relationships/slide" Target="slides/slide41.xml"/><Relationship Id="rId6" Type="http://schemas.openxmlformats.org/officeDocument/2006/relationships/slide" Target="slides/slide5.xml"/><Relationship Id="rId49" Type="http://schemas.openxmlformats.org/officeDocument/2006/relationships/tableStyles" Target="tableStyles.xml"/><Relationship Id="rId44" Type="http://schemas.openxmlformats.org/officeDocument/2006/relationships/handoutMaster" Target="handoutMasters/handoutMaster1.xml"/><Relationship Id="rId19" Type="http://schemas.openxmlformats.org/officeDocument/2006/relationships/slide" Target="slides/slide18.xml"/><Relationship Id="rId38" Type="http://schemas.openxmlformats.org/officeDocument/2006/relationships/slide" Target="slides/slide37.xml"/><Relationship Id="rId20" Type="http://schemas.openxmlformats.org/officeDocument/2006/relationships/slide" Target="slides/slide19.xml"/><Relationship Id="rId2" Type="http://schemas.openxmlformats.org/officeDocument/2006/relationships/slide" Target="slides/slide1.xml"/><Relationship Id="rId46" Type="http://schemas.openxmlformats.org/officeDocument/2006/relationships/presProps" Target="presProps.xml"/><Relationship Id="rId35" Type="http://schemas.openxmlformats.org/officeDocument/2006/relationships/slide" Target="slides/slide34.xml"/><Relationship Id="rId31" Type="http://schemas.openxmlformats.org/officeDocument/2006/relationships/slide" Target="slides/slide30.xml"/><Relationship Id="rId34" Type="http://schemas.openxmlformats.org/officeDocument/2006/relationships/slide" Target="slides/slide33.xml"/><Relationship Id="rId40" Type="http://schemas.openxmlformats.org/officeDocument/2006/relationships/slide" Target="slides/slide39.xml"/><Relationship Id="rId36" Type="http://schemas.openxmlformats.org/officeDocument/2006/relationships/slide" Target="slides/slide35.xml"/><Relationship Id="rId1" Type="http://schemas.openxmlformats.org/officeDocument/2006/relationships/slideMaster" Target="slideMasters/slideMaster1.xml"/><Relationship Id="rId24" Type="http://schemas.openxmlformats.org/officeDocument/2006/relationships/slide" Target="slides/slide23.xml"/><Relationship Id="rId47" Type="http://schemas.openxmlformats.org/officeDocument/2006/relationships/viewProps" Target="viewProps.xml"/><Relationship Id="rId48" Type="http://schemas.openxmlformats.org/officeDocument/2006/relationships/theme" Target="theme/theme1.xml"/><Relationship Id="rId8" Type="http://schemas.openxmlformats.org/officeDocument/2006/relationships/slide" Target="slides/slide7.xml"/><Relationship Id="rId13" Type="http://schemas.openxmlformats.org/officeDocument/2006/relationships/slide" Target="slides/slide12.xml"/><Relationship Id="rId32" Type="http://schemas.openxmlformats.org/officeDocument/2006/relationships/slide" Target="slides/slide31.xml"/><Relationship Id="rId37" Type="http://schemas.openxmlformats.org/officeDocument/2006/relationships/slide" Target="slides/slide36.xml"/><Relationship Id="rId12" Type="http://schemas.openxmlformats.org/officeDocument/2006/relationships/slide" Target="slides/slide11.xml"/><Relationship Id="rId3" Type="http://schemas.openxmlformats.org/officeDocument/2006/relationships/slide" Target="slides/slide2.xml"/><Relationship Id="rId23" Type="http://schemas.openxmlformats.org/officeDocument/2006/relationships/slide" Target="slides/slide22.xml"/><Relationship Id="rId26" Type="http://schemas.openxmlformats.org/officeDocument/2006/relationships/slide" Target="slides/slide25.xml"/><Relationship Id="rId30" Type="http://schemas.openxmlformats.org/officeDocument/2006/relationships/slide" Target="slides/slide29.xml"/><Relationship Id="rId11" Type="http://schemas.openxmlformats.org/officeDocument/2006/relationships/slide" Target="slides/slide10.xml"/><Relationship Id="rId29" Type="http://schemas.openxmlformats.org/officeDocument/2006/relationships/slide" Target="slides/slide28.xml"/><Relationship Id="rId16" Type="http://schemas.openxmlformats.org/officeDocument/2006/relationships/slide" Target="slides/slide15.xml"/><Relationship Id="rId33" Type="http://schemas.openxmlformats.org/officeDocument/2006/relationships/slide" Target="slides/slide32.xml"/><Relationship Id="rId41" Type="http://schemas.openxmlformats.org/officeDocument/2006/relationships/slide" Target="slides/slide40.xml"/><Relationship Id="rId5" Type="http://schemas.openxmlformats.org/officeDocument/2006/relationships/slide" Target="slides/slide4.xml"/><Relationship Id="rId15" Type="http://schemas.openxmlformats.org/officeDocument/2006/relationships/slide" Target="slides/slide14.xml"/><Relationship Id="rId22" Type="http://schemas.openxmlformats.org/officeDocument/2006/relationships/slide" Target="slides/slide21.xml"/><Relationship Id="rId21" Type="http://schemas.openxmlformats.org/officeDocument/2006/relationships/slide" Target="slides/slide20.xml"/></Relationships>
</file>

<file path=ppt/charts/_rels/chart1.xml.rels><?xml version="1.0" encoding="UTF-8" standalone="yes"?>
<Relationships xmlns="http://schemas.openxmlformats.org/package/2006/relationships"><Relationship Id="rId1" Type="http://schemas.openxmlformats.org/officeDocument/2006/relationships/oleObject" Target="Workbook2"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Workbook2"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Workbook2"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style val="18"/>
  <c:chart>
    <c:plotArea>
      <c:layout/>
      <c:barChart>
        <c:barDir val="col"/>
        <c:grouping val="clustered"/>
        <c:ser>
          <c:idx val="0"/>
          <c:order val="0"/>
          <c:tx>
            <c:strRef>
              <c:f>Sheet1!$B$2</c:f>
              <c:strCache>
                <c:ptCount val="1"/>
                <c:pt idx="0">
                  <c:v>Men</c:v>
                </c:pt>
              </c:strCache>
            </c:strRef>
          </c:tx>
          <c:cat>
            <c:strRef>
              <c:f>Sheet1!$A$3:$A$5</c:f>
              <c:strCache>
                <c:ptCount val="3"/>
                <c:pt idx="0">
                  <c:v>Problem Solving</c:v>
                </c:pt>
                <c:pt idx="1">
                  <c:v>Math Test</c:v>
                </c:pt>
                <c:pt idx="2">
                  <c:v>Intervention</c:v>
                </c:pt>
              </c:strCache>
            </c:strRef>
          </c:cat>
          <c:val>
            <c:numRef>
              <c:f>Sheet1!$B$3:$B$5</c:f>
              <c:numCache>
                <c:formatCode>General</c:formatCode>
                <c:ptCount val="3"/>
                <c:pt idx="0">
                  <c:v>54.0</c:v>
                </c:pt>
                <c:pt idx="1">
                  <c:v>65.0</c:v>
                </c:pt>
                <c:pt idx="2">
                  <c:v>58.0</c:v>
                </c:pt>
              </c:numCache>
            </c:numRef>
          </c:val>
        </c:ser>
        <c:ser>
          <c:idx val="1"/>
          <c:order val="1"/>
          <c:tx>
            <c:strRef>
              <c:f>Sheet1!$C$2</c:f>
              <c:strCache>
                <c:ptCount val="1"/>
                <c:pt idx="0">
                  <c:v>Women</c:v>
                </c:pt>
              </c:strCache>
            </c:strRef>
          </c:tx>
          <c:cat>
            <c:strRef>
              <c:f>Sheet1!$A$3:$A$5</c:f>
              <c:strCache>
                <c:ptCount val="3"/>
                <c:pt idx="0">
                  <c:v>Problem Solving</c:v>
                </c:pt>
                <c:pt idx="1">
                  <c:v>Math Test</c:v>
                </c:pt>
                <c:pt idx="2">
                  <c:v>Intervention</c:v>
                </c:pt>
              </c:strCache>
            </c:strRef>
          </c:cat>
          <c:val>
            <c:numRef>
              <c:f>Sheet1!$C$3:$C$5</c:f>
              <c:numCache>
                <c:formatCode>General</c:formatCode>
                <c:ptCount val="3"/>
                <c:pt idx="0">
                  <c:v>58.0</c:v>
                </c:pt>
                <c:pt idx="1">
                  <c:v>35.0</c:v>
                </c:pt>
                <c:pt idx="2">
                  <c:v>56.0</c:v>
                </c:pt>
              </c:numCache>
            </c:numRef>
          </c:val>
        </c:ser>
        <c:axId val="490783544"/>
        <c:axId val="489293544"/>
      </c:barChart>
      <c:catAx>
        <c:axId val="490783544"/>
        <c:scaling>
          <c:orientation val="minMax"/>
        </c:scaling>
        <c:axPos val="b"/>
        <c:tickLblPos val="nextTo"/>
        <c:txPr>
          <a:bodyPr/>
          <a:lstStyle/>
          <a:p>
            <a:pPr>
              <a:defRPr sz="1400"/>
            </a:pPr>
            <a:endParaRPr lang="en-US"/>
          </a:p>
        </c:txPr>
        <c:crossAx val="489293544"/>
        <c:crosses val="autoZero"/>
        <c:auto val="1"/>
        <c:lblAlgn val="ctr"/>
        <c:lblOffset val="100"/>
      </c:catAx>
      <c:valAx>
        <c:axId val="489293544"/>
        <c:scaling>
          <c:orientation val="minMax"/>
        </c:scaling>
        <c:axPos val="l"/>
        <c:majorGridlines/>
        <c:numFmt formatCode="General" sourceLinked="1"/>
        <c:tickLblPos val="nextTo"/>
        <c:crossAx val="490783544"/>
        <c:crosses val="autoZero"/>
        <c:crossBetween val="between"/>
      </c:valAx>
    </c:plotArea>
    <c:legend>
      <c:legendPos val="r"/>
      <c:layout/>
      <c:txPr>
        <a:bodyPr/>
        <a:lstStyle/>
        <a:p>
          <a:pPr>
            <a:defRPr sz="1600"/>
          </a:pPr>
          <a:endParaRPr lang="en-US"/>
        </a:p>
      </c:txPr>
    </c:legend>
    <c:plotVisOnly val="1"/>
  </c:chart>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style val="18"/>
  <c:chart>
    <c:plotArea>
      <c:layout/>
      <c:barChart>
        <c:barDir val="col"/>
        <c:grouping val="clustered"/>
        <c:ser>
          <c:idx val="0"/>
          <c:order val="0"/>
          <c:tx>
            <c:strRef>
              <c:f>Sheet1!$B$2</c:f>
              <c:strCache>
                <c:ptCount val="1"/>
                <c:pt idx="0">
                  <c:v>Men</c:v>
                </c:pt>
              </c:strCache>
            </c:strRef>
          </c:tx>
          <c:cat>
            <c:strRef>
              <c:f>Sheet1!$A$3:$A$5</c:f>
              <c:strCache>
                <c:ptCount val="3"/>
                <c:pt idx="0">
                  <c:v>Problem Solving</c:v>
                </c:pt>
                <c:pt idx="1">
                  <c:v>Math Test</c:v>
                </c:pt>
                <c:pt idx="2">
                  <c:v>Intervention</c:v>
                </c:pt>
              </c:strCache>
            </c:strRef>
          </c:cat>
          <c:val>
            <c:numRef>
              <c:f>Sheet1!$B$3:$B$5</c:f>
              <c:numCache>
                <c:formatCode>General</c:formatCode>
                <c:ptCount val="3"/>
                <c:pt idx="0">
                  <c:v>54.0</c:v>
                </c:pt>
                <c:pt idx="1">
                  <c:v>65.0</c:v>
                </c:pt>
                <c:pt idx="2">
                  <c:v>58.0</c:v>
                </c:pt>
              </c:numCache>
            </c:numRef>
          </c:val>
        </c:ser>
        <c:ser>
          <c:idx val="1"/>
          <c:order val="1"/>
          <c:tx>
            <c:strRef>
              <c:f>Sheet1!$C$2</c:f>
              <c:strCache>
                <c:ptCount val="1"/>
                <c:pt idx="0">
                  <c:v>Women</c:v>
                </c:pt>
              </c:strCache>
            </c:strRef>
          </c:tx>
          <c:cat>
            <c:strRef>
              <c:f>Sheet1!$A$3:$A$5</c:f>
              <c:strCache>
                <c:ptCount val="3"/>
                <c:pt idx="0">
                  <c:v>Problem Solving</c:v>
                </c:pt>
                <c:pt idx="1">
                  <c:v>Math Test</c:v>
                </c:pt>
                <c:pt idx="2">
                  <c:v>Intervention</c:v>
                </c:pt>
              </c:strCache>
            </c:strRef>
          </c:cat>
          <c:val>
            <c:numRef>
              <c:f>Sheet1!$C$3:$C$5</c:f>
              <c:numCache>
                <c:formatCode>General</c:formatCode>
                <c:ptCount val="3"/>
                <c:pt idx="0">
                  <c:v>58.0</c:v>
                </c:pt>
                <c:pt idx="1">
                  <c:v>35.0</c:v>
                </c:pt>
                <c:pt idx="2">
                  <c:v>56.0</c:v>
                </c:pt>
              </c:numCache>
            </c:numRef>
          </c:val>
        </c:ser>
        <c:axId val="491566872"/>
        <c:axId val="491011496"/>
      </c:barChart>
      <c:catAx>
        <c:axId val="491566872"/>
        <c:scaling>
          <c:orientation val="minMax"/>
        </c:scaling>
        <c:axPos val="b"/>
        <c:tickLblPos val="nextTo"/>
        <c:txPr>
          <a:bodyPr/>
          <a:lstStyle/>
          <a:p>
            <a:pPr>
              <a:defRPr sz="1400"/>
            </a:pPr>
            <a:endParaRPr lang="en-US"/>
          </a:p>
        </c:txPr>
        <c:crossAx val="491011496"/>
        <c:crosses val="autoZero"/>
        <c:auto val="1"/>
        <c:lblAlgn val="ctr"/>
        <c:lblOffset val="100"/>
      </c:catAx>
      <c:valAx>
        <c:axId val="491011496"/>
        <c:scaling>
          <c:orientation val="minMax"/>
        </c:scaling>
        <c:axPos val="l"/>
        <c:majorGridlines/>
        <c:numFmt formatCode="General" sourceLinked="1"/>
        <c:tickLblPos val="nextTo"/>
        <c:crossAx val="491566872"/>
        <c:crosses val="autoZero"/>
        <c:crossBetween val="between"/>
      </c:valAx>
    </c:plotArea>
    <c:legend>
      <c:legendPos val="r"/>
      <c:layout/>
      <c:txPr>
        <a:bodyPr/>
        <a:lstStyle/>
        <a:p>
          <a:pPr>
            <a:defRPr sz="1600"/>
          </a:pPr>
          <a:endParaRPr lang="en-US"/>
        </a:p>
      </c:txPr>
    </c:legend>
    <c:plotVisOnly val="1"/>
  </c:chart>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n-US"/>
  <c:style val="18"/>
  <c:chart>
    <c:plotArea>
      <c:layout/>
      <c:barChart>
        <c:barDir val="col"/>
        <c:grouping val="clustered"/>
        <c:ser>
          <c:idx val="0"/>
          <c:order val="0"/>
          <c:tx>
            <c:strRef>
              <c:f>Sheet1!$B$2</c:f>
              <c:strCache>
                <c:ptCount val="1"/>
                <c:pt idx="0">
                  <c:v>Men</c:v>
                </c:pt>
              </c:strCache>
            </c:strRef>
          </c:tx>
          <c:cat>
            <c:strRef>
              <c:f>Sheet1!$A$3:$A$5</c:f>
              <c:strCache>
                <c:ptCount val="3"/>
                <c:pt idx="0">
                  <c:v>Problem Solving</c:v>
                </c:pt>
                <c:pt idx="1">
                  <c:v>Math Test</c:v>
                </c:pt>
                <c:pt idx="2">
                  <c:v>Intervention</c:v>
                </c:pt>
              </c:strCache>
            </c:strRef>
          </c:cat>
          <c:val>
            <c:numRef>
              <c:f>Sheet1!$B$3:$B$5</c:f>
              <c:numCache>
                <c:formatCode>General</c:formatCode>
                <c:ptCount val="3"/>
                <c:pt idx="0">
                  <c:v>54.0</c:v>
                </c:pt>
                <c:pt idx="1">
                  <c:v>65.0</c:v>
                </c:pt>
                <c:pt idx="2">
                  <c:v>58.0</c:v>
                </c:pt>
              </c:numCache>
            </c:numRef>
          </c:val>
        </c:ser>
        <c:ser>
          <c:idx val="1"/>
          <c:order val="1"/>
          <c:tx>
            <c:strRef>
              <c:f>Sheet1!$C$2</c:f>
              <c:strCache>
                <c:ptCount val="1"/>
                <c:pt idx="0">
                  <c:v>Women</c:v>
                </c:pt>
              </c:strCache>
            </c:strRef>
          </c:tx>
          <c:cat>
            <c:strRef>
              <c:f>Sheet1!$A$3:$A$5</c:f>
              <c:strCache>
                <c:ptCount val="3"/>
                <c:pt idx="0">
                  <c:v>Problem Solving</c:v>
                </c:pt>
                <c:pt idx="1">
                  <c:v>Math Test</c:v>
                </c:pt>
                <c:pt idx="2">
                  <c:v>Intervention</c:v>
                </c:pt>
              </c:strCache>
            </c:strRef>
          </c:cat>
          <c:val>
            <c:numRef>
              <c:f>Sheet1!$C$3:$C$5</c:f>
              <c:numCache>
                <c:formatCode>General</c:formatCode>
                <c:ptCount val="3"/>
                <c:pt idx="0">
                  <c:v>58.0</c:v>
                </c:pt>
                <c:pt idx="1">
                  <c:v>35.0</c:v>
                </c:pt>
                <c:pt idx="2">
                  <c:v>56.0</c:v>
                </c:pt>
              </c:numCache>
            </c:numRef>
          </c:val>
        </c:ser>
        <c:axId val="491069624"/>
        <c:axId val="491073992"/>
      </c:barChart>
      <c:catAx>
        <c:axId val="491069624"/>
        <c:scaling>
          <c:orientation val="minMax"/>
        </c:scaling>
        <c:axPos val="b"/>
        <c:tickLblPos val="nextTo"/>
        <c:txPr>
          <a:bodyPr/>
          <a:lstStyle/>
          <a:p>
            <a:pPr>
              <a:defRPr sz="1400"/>
            </a:pPr>
            <a:endParaRPr lang="en-US"/>
          </a:p>
        </c:txPr>
        <c:crossAx val="491073992"/>
        <c:crosses val="autoZero"/>
        <c:auto val="1"/>
        <c:lblAlgn val="ctr"/>
        <c:lblOffset val="100"/>
      </c:catAx>
      <c:valAx>
        <c:axId val="491073992"/>
        <c:scaling>
          <c:orientation val="minMax"/>
        </c:scaling>
        <c:axPos val="l"/>
        <c:majorGridlines/>
        <c:numFmt formatCode="General" sourceLinked="1"/>
        <c:tickLblPos val="nextTo"/>
        <c:crossAx val="491069624"/>
        <c:crosses val="autoZero"/>
        <c:crossBetween val="between"/>
      </c:valAx>
    </c:plotArea>
    <c:legend>
      <c:legendPos val="r"/>
      <c:layout/>
      <c:txPr>
        <a:bodyPr/>
        <a:lstStyle/>
        <a:p>
          <a:pPr>
            <a:defRPr sz="1600"/>
          </a:pPr>
          <a:endParaRPr lang="en-US"/>
        </a:p>
      </c:txPr>
    </c:legend>
    <c:plotVisOnly val="1"/>
  </c:chart>
  <c:externalData r:id="rId1"/>
</c:chartSpace>
</file>

<file path=ppt/drawings/_rels/vmlDrawing1.vml.rels><?xml version="1.0" encoding="UTF-8" standalone="yes"?>
<Relationships xmlns="http://schemas.openxmlformats.org/package/2006/relationships"><Relationship Id="rId1" Type="http://schemas.openxmlformats.org/officeDocument/2006/relationships/image" Target="../media/image14.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5.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wrap="square" lIns="93177" tIns="46589" rIns="93177" bIns="46589" numCol="1" anchor="t" anchorCtr="0" compatLnSpc="1">
            <a:prstTxWarp prst="textNoShape">
              <a:avLst/>
            </a:prstTxWarp>
          </a:bodyPr>
          <a:lstStyle>
            <a:lvl1pPr>
              <a:defRPr sz="1200">
                <a:latin typeface="Calibri" pitchFamily="-65" charset="0"/>
              </a:defRPr>
            </a:lvl1pPr>
          </a:lstStyle>
          <a:p>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wrap="square" lIns="93177" tIns="46589" rIns="93177" bIns="46589" numCol="1" anchor="t" anchorCtr="0" compatLnSpc="1">
            <a:prstTxWarp prst="textNoShape">
              <a:avLst/>
            </a:prstTxWarp>
          </a:bodyPr>
          <a:lstStyle>
            <a:lvl1pPr algn="r">
              <a:defRPr sz="1200">
                <a:latin typeface="Calibri" pitchFamily="-65" charset="0"/>
              </a:defRPr>
            </a:lvl1pPr>
          </a:lstStyle>
          <a:p>
            <a:endParaRPr lang="en-US" dirty="0"/>
          </a:p>
        </p:txBody>
      </p:sp>
      <p:sp>
        <p:nvSpPr>
          <p:cNvPr id="4" name="Footer Placeholder 3"/>
          <p:cNvSpPr>
            <a:spLocks noGrp="1"/>
          </p:cNvSpPr>
          <p:nvPr>
            <p:ph type="ftr" sz="quarter" idx="2"/>
          </p:nvPr>
        </p:nvSpPr>
        <p:spPr>
          <a:xfrm>
            <a:off x="0" y="8829675"/>
            <a:ext cx="3038475" cy="465138"/>
          </a:xfrm>
          <a:prstGeom prst="rect">
            <a:avLst/>
          </a:prstGeom>
        </p:spPr>
        <p:txBody>
          <a:bodyPr vert="horz" wrap="square" lIns="93177" tIns="46589" rIns="93177" bIns="46589" numCol="1" anchor="b" anchorCtr="0" compatLnSpc="1">
            <a:prstTxWarp prst="textNoShape">
              <a:avLst/>
            </a:prstTxWarp>
          </a:bodyPr>
          <a:lstStyle>
            <a:lvl1pPr>
              <a:defRPr sz="1200">
                <a:latin typeface="Calibri" pitchFamily="-65" charset="0"/>
              </a:defRPr>
            </a:lvl1pPr>
          </a:lstStyle>
          <a:p>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wrap="square" lIns="93177" tIns="46589" rIns="93177" bIns="46589" numCol="1" anchor="b" anchorCtr="0" compatLnSpc="1">
            <a:prstTxWarp prst="textNoShape">
              <a:avLst/>
            </a:prstTxWarp>
          </a:bodyPr>
          <a:lstStyle>
            <a:lvl1pPr algn="r">
              <a:defRPr sz="1200">
                <a:latin typeface="Calibri" pitchFamily="-65" charset="0"/>
              </a:defRPr>
            </a:lvl1pPr>
          </a:lstStyle>
          <a:p>
            <a:fld id="{2FCF689D-3938-094E-AFA4-A93E0BF8508D}" type="slidenum">
              <a:rPr lang="en-US"/>
              <a:pPr/>
              <a:t>‹#›</a:t>
            </a:fld>
            <a:endParaRPr lang="en-US"/>
          </a:p>
        </p:txBody>
      </p:sp>
    </p:spTree>
  </p:cSld>
  <p:clrMap bg1="lt1" tx1="dk1" bg2="lt2" tx2="dk2" accent1="accent1" accent2="accent2" accent3="accent3" accent4="accent4" accent5="accent5" accent6="accent6" hlink="hlink" folHlink="folHlink"/>
  <p:hf sldNum="0"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wrap="square" lIns="93177" tIns="46589" rIns="93177" bIns="46589" numCol="1" anchor="t" anchorCtr="0" compatLnSpc="1">
            <a:prstTxWarp prst="textNoShape">
              <a:avLst/>
            </a:prstTxWarp>
          </a:bodyPr>
          <a:lstStyle>
            <a:lvl1pPr>
              <a:defRPr sz="1200">
                <a:latin typeface="Calibri" pitchFamily="-65" charset="0"/>
              </a:defRPr>
            </a:lvl1pPr>
          </a:lstStyle>
          <a:p>
            <a:endParaRPr lang="en-US"/>
          </a:p>
        </p:txBody>
      </p:sp>
      <p:sp>
        <p:nvSpPr>
          <p:cNvPr id="3" name="Date Placeholder 2"/>
          <p:cNvSpPr>
            <a:spLocks noGrp="1"/>
          </p:cNvSpPr>
          <p:nvPr>
            <p:ph type="dt" idx="1"/>
          </p:nvPr>
        </p:nvSpPr>
        <p:spPr>
          <a:xfrm>
            <a:off x="3970338" y="0"/>
            <a:ext cx="3038475" cy="465138"/>
          </a:xfrm>
          <a:prstGeom prst="rect">
            <a:avLst/>
          </a:prstGeom>
        </p:spPr>
        <p:txBody>
          <a:bodyPr vert="horz" wrap="square" lIns="93177" tIns="46589" rIns="93177" bIns="46589" numCol="1" anchor="t" anchorCtr="0" compatLnSpc="1">
            <a:prstTxWarp prst="textNoShape">
              <a:avLst/>
            </a:prstTxWarp>
          </a:bodyPr>
          <a:lstStyle>
            <a:lvl1pPr algn="r">
              <a:defRPr sz="1200">
                <a:latin typeface="Calibri" pitchFamily="-65" charset="0"/>
              </a:defRPr>
            </a:lvl1pPr>
          </a:lstStyle>
          <a:p>
            <a:r>
              <a:rPr lang="en-US"/>
              <a:t>December, 2008</a:t>
            </a:r>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pPr lvl="0"/>
            <a:endParaRPr lang="en-US" noProof="0" dirty="0"/>
          </a:p>
        </p:txBody>
      </p:sp>
      <p:sp>
        <p:nvSpPr>
          <p:cNvPr id="5" name="Notes Placeholder 4"/>
          <p:cNvSpPr>
            <a:spLocks noGrp="1"/>
          </p:cNvSpPr>
          <p:nvPr>
            <p:ph type="body" sz="quarter" idx="3"/>
          </p:nvPr>
        </p:nvSpPr>
        <p:spPr>
          <a:xfrm>
            <a:off x="701675" y="4416425"/>
            <a:ext cx="5607050" cy="4183063"/>
          </a:xfrm>
          <a:prstGeom prst="rect">
            <a:avLst/>
          </a:prstGeom>
        </p:spPr>
        <p:txBody>
          <a:bodyPr vert="horz" wrap="square" lIns="93177" tIns="46589" rIns="93177" bIns="46589" numCol="1" anchor="t" anchorCtr="0" compatLnSpc="1">
            <a:prstTxWarp prst="textNoShape">
              <a:avLst/>
            </a:prstTxWarp>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675"/>
            <a:ext cx="3038475" cy="465138"/>
          </a:xfrm>
          <a:prstGeom prst="rect">
            <a:avLst/>
          </a:prstGeom>
        </p:spPr>
        <p:txBody>
          <a:bodyPr vert="horz" wrap="square" lIns="93177" tIns="46589" rIns="93177" bIns="46589" numCol="1" anchor="b" anchorCtr="0" compatLnSpc="1">
            <a:prstTxWarp prst="textNoShape">
              <a:avLst/>
            </a:prstTxWarp>
          </a:bodyPr>
          <a:lstStyle>
            <a:lvl1pPr>
              <a:defRPr sz="1200">
                <a:latin typeface="Calibri" pitchFamily="-65" charset="0"/>
              </a:defRPr>
            </a:lvl1pPr>
          </a:lstStyle>
          <a:p>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wrap="square" lIns="93177" tIns="46589" rIns="93177" bIns="46589" numCol="1" anchor="b" anchorCtr="0" compatLnSpc="1">
            <a:prstTxWarp prst="textNoShape">
              <a:avLst/>
            </a:prstTxWarp>
          </a:bodyPr>
          <a:lstStyle>
            <a:lvl1pPr algn="r">
              <a:defRPr sz="1200">
                <a:latin typeface="Calibri" pitchFamily="-65" charset="0"/>
              </a:defRPr>
            </a:lvl1pPr>
          </a:lstStyle>
          <a:p>
            <a:fld id="{377698F6-E661-7548-8A11-820A32E9DB37}" type="slidenum">
              <a:rPr lang="en-US"/>
              <a:pPr/>
              <a:t>‹#›</a:t>
            </a:fld>
            <a:endParaRPr lang="en-US"/>
          </a:p>
        </p:txBody>
      </p:sp>
    </p:spTree>
  </p:cSld>
  <p:clrMap bg1="lt1" tx1="dk1" bg2="lt2" tx2="dk2" accent1="accent1" accent2="accent2" accent3="accent3" accent4="accent4" accent5="accent5" accent6="accent6" hlink="hlink" folHlink="folHlink"/>
  <p:hf sldNum="0" hdr="0" ftr="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ＭＳ Ｐゴシック" pitchFamily="-65" charset="-128"/>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pitchFamily="-65" charset="-128"/>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pitchFamily="-65" charset="-128"/>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pitchFamily="-65"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noFill/>
          <a:ln>
            <a:solidFill>
              <a:srgbClr val="000000"/>
            </a:solidFill>
            <a:miter lim="800000"/>
            <a:headEnd/>
            <a:tailEnd/>
          </a:ln>
        </p:spPr>
      </p:sp>
      <p:sp>
        <p:nvSpPr>
          <p:cNvPr id="39939" name="Notes Placeholder 2"/>
          <p:cNvSpPr>
            <a:spLocks noGrp="1"/>
          </p:cNvSpPr>
          <p:nvPr>
            <p:ph type="body" idx="1"/>
          </p:nvPr>
        </p:nvSpPr>
        <p:spPr bwMode="auto">
          <a:noFill/>
        </p:spPr>
        <p:txBody>
          <a:bodyPr/>
          <a:lstStyle/>
          <a:p>
            <a:pPr eaLnBrk="1" hangingPunct="1">
              <a:spcBef>
                <a:spcPct val="0"/>
              </a:spcBef>
            </a:pPr>
            <a:endParaRPr lang="en-US"/>
          </a:p>
        </p:txBody>
      </p:sp>
      <p:sp>
        <p:nvSpPr>
          <p:cNvPr id="6" name="Date Placeholder 5"/>
          <p:cNvSpPr>
            <a:spLocks noGrp="1"/>
          </p:cNvSpPr>
          <p:nvPr>
            <p:ph type="dt" sz="quarter" idx="1"/>
          </p:nvPr>
        </p:nvSpPr>
        <p:spPr/>
        <p:txBody>
          <a:bodyPr/>
          <a:lstStyle/>
          <a:p>
            <a:r>
              <a:rPr lang="en-US"/>
              <a:t>December, 2008</a:t>
            </a: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3"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emf"/><Relationship Id="rId3"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userDrawn="1">
  <p:cSld name="Title Slide">
    <p:spTree>
      <p:nvGrpSpPr>
        <p:cNvPr id="1" name=""/>
        <p:cNvGrpSpPr/>
        <p:nvPr/>
      </p:nvGrpSpPr>
      <p:grpSpPr>
        <a:xfrm>
          <a:off x="0" y="0"/>
          <a:ext cx="0" cy="0"/>
          <a:chOff x="0" y="0"/>
          <a:chExt cx="0" cy="0"/>
        </a:xfrm>
      </p:grpSpPr>
      <p:sp>
        <p:nvSpPr>
          <p:cNvPr id="2" name="Rectangle 1"/>
          <p:cNvSpPr/>
          <p:nvPr userDrawn="1"/>
        </p:nvSpPr>
        <p:spPr>
          <a:xfrm>
            <a:off x="8915400" y="0"/>
            <a:ext cx="228600" cy="6858000"/>
          </a:xfrm>
          <a:prstGeom prst="rect">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prstTxWarp prst="textNoShape">
              <a:avLst/>
            </a:prstTxWarp>
          </a:bodyPr>
          <a:lstStyle/>
          <a:p>
            <a:pPr algn="ctr"/>
            <a:endParaRPr lang="en-US">
              <a:solidFill>
                <a:srgbClr val="FFFFFF"/>
              </a:solidFill>
              <a:ea typeface="Arial" pitchFamily="-65" charset="0"/>
              <a:cs typeface="Arial" pitchFamily="-65" charset="0"/>
            </a:endParaRPr>
          </a:p>
        </p:txBody>
      </p:sp>
      <p:sp>
        <p:nvSpPr>
          <p:cNvPr id="3" name="Rectangle 2"/>
          <p:cNvSpPr/>
          <p:nvPr userDrawn="1"/>
        </p:nvSpPr>
        <p:spPr>
          <a:xfrm>
            <a:off x="8610600" y="0"/>
            <a:ext cx="152400" cy="6858000"/>
          </a:xfrm>
          <a:prstGeom prst="rect">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prstTxWarp prst="textNoShape">
              <a:avLst/>
            </a:prstTxWarp>
          </a:bodyPr>
          <a:lstStyle/>
          <a:p>
            <a:pPr algn="ctr"/>
            <a:endParaRPr lang="en-US">
              <a:solidFill>
                <a:srgbClr val="FFFFFF"/>
              </a:solidFill>
              <a:ea typeface="Arial" pitchFamily="-65" charset="0"/>
              <a:cs typeface="Arial" pitchFamily="-65" charset="0"/>
            </a:endParaRPr>
          </a:p>
        </p:txBody>
      </p:sp>
      <p:sp>
        <p:nvSpPr>
          <p:cNvPr id="4" name="Rectangle 3"/>
          <p:cNvSpPr/>
          <p:nvPr userDrawn="1"/>
        </p:nvSpPr>
        <p:spPr>
          <a:xfrm flipH="1">
            <a:off x="8534400" y="0"/>
            <a:ext cx="46038" cy="6858000"/>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anchor="ctr">
            <a:prstTxWarp prst="textNoShape">
              <a:avLst/>
            </a:prstTxWarp>
          </a:bodyPr>
          <a:lstStyle/>
          <a:p>
            <a:pPr algn="ctr"/>
            <a:endParaRPr lang="en-US">
              <a:solidFill>
                <a:srgbClr val="FFFFFF"/>
              </a:solidFill>
              <a:ea typeface="Arial" pitchFamily="-65" charset="0"/>
              <a:cs typeface="Arial" pitchFamily="-65" charset="0"/>
            </a:endParaRPr>
          </a:p>
        </p:txBody>
      </p:sp>
      <p:sp>
        <p:nvSpPr>
          <p:cNvPr id="5" name="Rectangle 4"/>
          <p:cNvSpPr/>
          <p:nvPr userDrawn="1"/>
        </p:nvSpPr>
        <p:spPr>
          <a:xfrm>
            <a:off x="0" y="0"/>
            <a:ext cx="8534400" cy="914400"/>
          </a:xfrm>
          <a:prstGeom prst="rect">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prstTxWarp prst="textNoShape">
              <a:avLst/>
            </a:prstTxWarp>
          </a:bodyPr>
          <a:lstStyle/>
          <a:p>
            <a:pPr algn="r"/>
            <a:endParaRPr lang="en-US" sz="4000" b="1">
              <a:solidFill>
                <a:schemeClr val="tx2"/>
              </a:solidFill>
              <a:effectLst>
                <a:outerShdw blurRad="38100" dist="38100" dir="2700000" algn="tl">
                  <a:srgbClr val="000000"/>
                </a:outerShdw>
              </a:effectLst>
              <a:ea typeface="Arial" pitchFamily="-65" charset="0"/>
              <a:cs typeface="Arial" pitchFamily="-65" charset="0"/>
            </a:endParaRPr>
          </a:p>
        </p:txBody>
      </p:sp>
      <p:sp>
        <p:nvSpPr>
          <p:cNvPr id="6" name="Rectangle 5"/>
          <p:cNvSpPr/>
          <p:nvPr userDrawn="1"/>
        </p:nvSpPr>
        <p:spPr>
          <a:xfrm>
            <a:off x="0" y="914400"/>
            <a:ext cx="9144000" cy="76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prstTxWarp prst="textNoShape">
              <a:avLst/>
            </a:prstTxWarp>
          </a:bodyPr>
          <a:lstStyle/>
          <a:p>
            <a:pPr algn="ctr"/>
            <a:endParaRPr lang="en-US">
              <a:solidFill>
                <a:srgbClr val="FFFFFF"/>
              </a:solidFill>
              <a:ea typeface="Arial" pitchFamily="-65" charset="0"/>
              <a:cs typeface="Arial" pitchFamily="-65" charset="0"/>
            </a:endParaRPr>
          </a:p>
        </p:txBody>
      </p:sp>
      <p:pic>
        <p:nvPicPr>
          <p:cNvPr id="7" name="Picture 2"/>
          <p:cNvPicPr>
            <a:picLocks noChangeAspect="1" noChangeArrowheads="1"/>
          </p:cNvPicPr>
          <p:nvPr userDrawn="1"/>
        </p:nvPicPr>
        <p:blipFill>
          <a:blip r:embed="rId2"/>
          <a:srcRect/>
          <a:stretch>
            <a:fillRect/>
          </a:stretch>
        </p:blipFill>
        <p:spPr bwMode="auto">
          <a:xfrm>
            <a:off x="914400" y="685800"/>
            <a:ext cx="1600200" cy="1600200"/>
          </a:xfrm>
          <a:prstGeom prst="rect">
            <a:avLst/>
          </a:prstGeom>
          <a:noFill/>
          <a:ln w="9525">
            <a:solidFill>
              <a:schemeClr val="tx2">
                <a:lumMod val="50000"/>
              </a:schemeClr>
            </a:solidFill>
            <a:miter lim="800000"/>
            <a:headEnd/>
            <a:tailEnd/>
          </a:ln>
          <a:effectLst/>
        </p:spPr>
      </p:pic>
      <p:sp>
        <p:nvSpPr>
          <p:cNvPr id="8" name="Rectangle 7"/>
          <p:cNvSpPr/>
          <p:nvPr userDrawn="1"/>
        </p:nvSpPr>
        <p:spPr>
          <a:xfrm>
            <a:off x="0" y="5257800"/>
            <a:ext cx="4876800" cy="46038"/>
          </a:xfrm>
          <a:prstGeom prst="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prstTxWarp prst="textNoShape">
              <a:avLst/>
            </a:prstTxWarp>
          </a:bodyPr>
          <a:lstStyle/>
          <a:p>
            <a:pPr algn="ctr"/>
            <a:endParaRPr lang="en-US">
              <a:solidFill>
                <a:srgbClr val="FFFFFF"/>
              </a:solidFill>
              <a:ea typeface="Arial" pitchFamily="-65" charset="0"/>
              <a:cs typeface="Arial" pitchFamily="-65" charset="0"/>
            </a:endParaRPr>
          </a:p>
        </p:txBody>
      </p:sp>
      <p:pic>
        <p:nvPicPr>
          <p:cNvPr id="9" name="Picture 2" descr="Ohio State logo red"/>
          <p:cNvPicPr>
            <a:picLocks noChangeAspect="1" noChangeArrowheads="1"/>
          </p:cNvPicPr>
          <p:nvPr userDrawn="1"/>
        </p:nvPicPr>
        <p:blipFill>
          <a:blip r:embed="rId3"/>
          <a:srcRect/>
          <a:stretch>
            <a:fillRect/>
          </a:stretch>
        </p:blipFill>
        <p:spPr bwMode="auto">
          <a:xfrm>
            <a:off x="7467600" y="5838825"/>
            <a:ext cx="790575" cy="790575"/>
          </a:xfrm>
          <a:prstGeom prst="rect">
            <a:avLst/>
          </a:prstGeom>
          <a:noFill/>
          <a:ln w="9525">
            <a:noFill/>
            <a:miter lim="800000"/>
            <a:headEnd/>
            <a:tailEnd/>
          </a:ln>
        </p:spPr>
      </p:pic>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userDrawn="1">
  <p:cSld name="Project Overview">
    <p:spTree>
      <p:nvGrpSpPr>
        <p:cNvPr id="1" name=""/>
        <p:cNvGrpSpPr/>
        <p:nvPr/>
      </p:nvGrpSpPr>
      <p:grpSpPr>
        <a:xfrm>
          <a:off x="0" y="0"/>
          <a:ext cx="0" cy="0"/>
          <a:chOff x="0" y="0"/>
          <a:chExt cx="0" cy="0"/>
        </a:xfrm>
      </p:grpSpPr>
      <p:sp>
        <p:nvSpPr>
          <p:cNvPr id="3" name="Rectangle 2"/>
          <p:cNvSpPr/>
          <p:nvPr userDrawn="1"/>
        </p:nvSpPr>
        <p:spPr>
          <a:xfrm>
            <a:off x="0" y="0"/>
            <a:ext cx="8534400" cy="914400"/>
          </a:xfrm>
          <a:prstGeom prst="rect">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prstTxWarp prst="textNoShape">
              <a:avLst/>
            </a:prstTxWarp>
          </a:bodyPr>
          <a:lstStyle/>
          <a:p>
            <a:pPr algn="r"/>
            <a:endParaRPr lang="en-US" sz="4400" b="1">
              <a:solidFill>
                <a:srgbClr val="9BBB59"/>
              </a:solidFill>
              <a:effectLst>
                <a:outerShdw blurRad="38100" dist="38100" dir="2700000" algn="tl">
                  <a:srgbClr val="000000"/>
                </a:outerShdw>
              </a:effectLst>
              <a:ea typeface="Arial" pitchFamily="-65" charset="0"/>
              <a:cs typeface="Arial" pitchFamily="-65" charset="0"/>
            </a:endParaRPr>
          </a:p>
        </p:txBody>
      </p:sp>
      <p:sp>
        <p:nvSpPr>
          <p:cNvPr id="4" name="Rectangle 3"/>
          <p:cNvSpPr/>
          <p:nvPr userDrawn="1"/>
        </p:nvSpPr>
        <p:spPr>
          <a:xfrm>
            <a:off x="8915400" y="0"/>
            <a:ext cx="228600" cy="6858000"/>
          </a:xfrm>
          <a:prstGeom prst="rect">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prstTxWarp prst="textNoShape">
              <a:avLst/>
            </a:prstTxWarp>
          </a:bodyPr>
          <a:lstStyle/>
          <a:p>
            <a:pPr algn="ctr"/>
            <a:endParaRPr lang="en-US">
              <a:solidFill>
                <a:srgbClr val="FFFFFF"/>
              </a:solidFill>
              <a:ea typeface="Arial" pitchFamily="-65" charset="0"/>
              <a:cs typeface="Arial" pitchFamily="-65" charset="0"/>
            </a:endParaRPr>
          </a:p>
        </p:txBody>
      </p:sp>
      <p:sp>
        <p:nvSpPr>
          <p:cNvPr id="5" name="Rectangle 4"/>
          <p:cNvSpPr/>
          <p:nvPr userDrawn="1"/>
        </p:nvSpPr>
        <p:spPr>
          <a:xfrm>
            <a:off x="8610600" y="0"/>
            <a:ext cx="152400" cy="6858000"/>
          </a:xfrm>
          <a:prstGeom prst="rect">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prstTxWarp prst="textNoShape">
              <a:avLst/>
            </a:prstTxWarp>
          </a:bodyPr>
          <a:lstStyle/>
          <a:p>
            <a:pPr algn="ctr"/>
            <a:endParaRPr lang="en-US">
              <a:solidFill>
                <a:srgbClr val="FFFFFF"/>
              </a:solidFill>
              <a:ea typeface="Arial" pitchFamily="-65" charset="0"/>
              <a:cs typeface="Arial" pitchFamily="-65" charset="0"/>
            </a:endParaRPr>
          </a:p>
        </p:txBody>
      </p:sp>
      <p:sp>
        <p:nvSpPr>
          <p:cNvPr id="6" name="Rectangle 5"/>
          <p:cNvSpPr/>
          <p:nvPr userDrawn="1"/>
        </p:nvSpPr>
        <p:spPr>
          <a:xfrm flipH="1">
            <a:off x="8534400" y="0"/>
            <a:ext cx="46038" cy="6858000"/>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anchor="ctr">
            <a:prstTxWarp prst="textNoShape">
              <a:avLst/>
            </a:prstTxWarp>
          </a:bodyPr>
          <a:lstStyle/>
          <a:p>
            <a:pPr algn="ctr"/>
            <a:endParaRPr lang="en-US">
              <a:solidFill>
                <a:srgbClr val="FFFFFF"/>
              </a:solidFill>
              <a:ea typeface="Arial" pitchFamily="-65" charset="0"/>
              <a:cs typeface="Arial" pitchFamily="-65" charset="0"/>
            </a:endParaRPr>
          </a:p>
        </p:txBody>
      </p:sp>
      <p:sp>
        <p:nvSpPr>
          <p:cNvPr id="7" name="Rectangle 6"/>
          <p:cNvSpPr/>
          <p:nvPr userDrawn="1"/>
        </p:nvSpPr>
        <p:spPr>
          <a:xfrm>
            <a:off x="0" y="914400"/>
            <a:ext cx="9144000" cy="76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prstTxWarp prst="textNoShape">
              <a:avLst/>
            </a:prstTxWarp>
          </a:bodyPr>
          <a:lstStyle/>
          <a:p>
            <a:pPr algn="ctr"/>
            <a:endParaRPr lang="en-US">
              <a:solidFill>
                <a:srgbClr val="FFFFFF"/>
              </a:solidFill>
              <a:ea typeface="Arial" pitchFamily="-65" charset="0"/>
              <a:cs typeface="Arial" pitchFamily="-65" charset="0"/>
            </a:endParaRPr>
          </a:p>
        </p:txBody>
      </p:sp>
      <p:pic>
        <p:nvPicPr>
          <p:cNvPr id="8" name="Picture 2"/>
          <p:cNvPicPr>
            <a:picLocks noChangeAspect="1" noChangeArrowheads="1"/>
          </p:cNvPicPr>
          <p:nvPr userDrawn="1"/>
        </p:nvPicPr>
        <p:blipFill>
          <a:blip r:embed="rId2"/>
          <a:srcRect/>
          <a:stretch>
            <a:fillRect/>
          </a:stretch>
        </p:blipFill>
        <p:spPr bwMode="auto">
          <a:xfrm>
            <a:off x="533400" y="228600"/>
            <a:ext cx="990600" cy="990600"/>
          </a:xfrm>
          <a:prstGeom prst="rect">
            <a:avLst/>
          </a:prstGeom>
          <a:noFill/>
          <a:ln w="9525">
            <a:solidFill>
              <a:schemeClr val="tx2">
                <a:lumMod val="50000"/>
              </a:schemeClr>
            </a:solidFill>
            <a:miter lim="800000"/>
            <a:headEnd/>
            <a:tailEnd/>
          </a:ln>
          <a:effectLst/>
        </p:spPr>
      </p:pic>
      <p:pic>
        <p:nvPicPr>
          <p:cNvPr id="9" name="Picture 2" descr="Ohio State logo red"/>
          <p:cNvPicPr>
            <a:picLocks noChangeAspect="1" noChangeArrowheads="1"/>
          </p:cNvPicPr>
          <p:nvPr userDrawn="1"/>
        </p:nvPicPr>
        <p:blipFill>
          <a:blip r:embed="rId3"/>
          <a:srcRect/>
          <a:stretch>
            <a:fillRect/>
          </a:stretch>
        </p:blipFill>
        <p:spPr bwMode="auto">
          <a:xfrm>
            <a:off x="7467600" y="5838825"/>
            <a:ext cx="790575" cy="790575"/>
          </a:xfrm>
          <a:prstGeom prst="rect">
            <a:avLst/>
          </a:prstGeom>
          <a:noFill/>
          <a:ln w="9525">
            <a:noFill/>
            <a:miter lim="800000"/>
            <a:headEnd/>
            <a:tailEnd/>
          </a:ln>
        </p:spPr>
      </p:pic>
      <p:sp>
        <p:nvSpPr>
          <p:cNvPr id="20" name="Text Placeholder 14"/>
          <p:cNvSpPr>
            <a:spLocks noGrp="1"/>
          </p:cNvSpPr>
          <p:nvPr>
            <p:ph type="body" sz="quarter" idx="10"/>
          </p:nvPr>
        </p:nvSpPr>
        <p:spPr>
          <a:xfrm>
            <a:off x="533400" y="1295400"/>
            <a:ext cx="7543800" cy="4876800"/>
          </a:xfrm>
          <a:prstGeom prst="rect">
            <a:avLst/>
          </a:prstGeom>
        </p:spPr>
        <p:txBody>
          <a:bodyPr>
            <a:normAutofit/>
          </a:bodyPr>
          <a:lstStyle>
            <a:lvl1pPr marL="0" indent="0" algn="l">
              <a:buFont typeface="Arial" pitchFamily="34" charset="0"/>
              <a:buNone/>
              <a:defRPr sz="2400" baseline="0">
                <a:solidFill>
                  <a:schemeClr val="tx2"/>
                </a:solidFill>
              </a:defRPr>
            </a:lvl1pPr>
            <a:lvl2pPr marL="0" marR="0" indent="0" algn="l" defTabSz="914400" rtl="0" eaLnBrk="1" fontAlgn="auto" latinLnBrk="0" hangingPunct="1">
              <a:lnSpc>
                <a:spcPct val="100000"/>
              </a:lnSpc>
              <a:spcBef>
                <a:spcPct val="20000"/>
              </a:spcBef>
              <a:spcAft>
                <a:spcPts val="0"/>
              </a:spcAft>
              <a:buClrTx/>
              <a:buSzTx/>
              <a:buFontTx/>
              <a:buNone/>
              <a:tabLst/>
              <a:defRPr baseline="0">
                <a:solidFill>
                  <a:schemeClr val="tx2"/>
                </a:solidFill>
              </a:defRPr>
            </a:lvl2pPr>
            <a:lvl3pPr>
              <a:defRPr sz="2000">
                <a:solidFill>
                  <a:schemeClr val="tx2"/>
                </a:solidFill>
              </a:defRPr>
            </a:lvl3pPr>
            <a:lvl4pPr>
              <a:defRPr sz="2000">
                <a:solidFill>
                  <a:schemeClr val="tx2"/>
                </a:solidFill>
              </a:defRPr>
            </a:lvl4pPr>
            <a:lvl5pPr>
              <a:defRPr sz="2000">
                <a:solidFill>
                  <a:schemeClr val="tx2"/>
                </a:solidFill>
              </a:defRPr>
            </a:lvl5pPr>
          </a:lstStyle>
          <a:p>
            <a:endParaRPr lang="en-US" dirty="0" smtClean="0"/>
          </a:p>
          <a:p>
            <a:endParaRPr lang="en-US" dirty="0" smtClean="0"/>
          </a:p>
          <a:p>
            <a:endParaRPr lang="en-US" dirty="0"/>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userDrawn="1">
  <p:cSld name="Research">
    <p:spTree>
      <p:nvGrpSpPr>
        <p:cNvPr id="1" name=""/>
        <p:cNvGrpSpPr/>
        <p:nvPr/>
      </p:nvGrpSpPr>
      <p:grpSpPr>
        <a:xfrm>
          <a:off x="0" y="0"/>
          <a:ext cx="0" cy="0"/>
          <a:chOff x="0" y="0"/>
          <a:chExt cx="0" cy="0"/>
        </a:xfrm>
      </p:grpSpPr>
      <p:sp>
        <p:nvSpPr>
          <p:cNvPr id="3" name="Rectangle 2"/>
          <p:cNvSpPr/>
          <p:nvPr userDrawn="1"/>
        </p:nvSpPr>
        <p:spPr>
          <a:xfrm>
            <a:off x="0" y="0"/>
            <a:ext cx="8534400" cy="914400"/>
          </a:xfrm>
          <a:prstGeom prst="rect">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prstTxWarp prst="textNoShape">
              <a:avLst/>
            </a:prstTxWarp>
          </a:bodyPr>
          <a:lstStyle/>
          <a:p>
            <a:pPr algn="r"/>
            <a:r>
              <a:rPr lang="en-US" sz="4000" b="1">
                <a:solidFill>
                  <a:schemeClr val="tx2"/>
                </a:solidFill>
                <a:effectLst>
                  <a:outerShdw blurRad="38100" dist="38100" dir="2700000" algn="tl">
                    <a:srgbClr val="000000"/>
                  </a:outerShdw>
                </a:effectLst>
                <a:ea typeface="Arial" pitchFamily="-65" charset="0"/>
                <a:cs typeface="Arial" pitchFamily="-65" charset="0"/>
              </a:rPr>
              <a:t>Research</a:t>
            </a:r>
            <a:endParaRPr lang="en-US" sz="4400" b="1">
              <a:solidFill>
                <a:srgbClr val="9BBB59"/>
              </a:solidFill>
              <a:effectLst>
                <a:outerShdw blurRad="38100" dist="38100" dir="2700000" algn="tl">
                  <a:srgbClr val="000000"/>
                </a:outerShdw>
              </a:effectLst>
              <a:ea typeface="Arial" pitchFamily="-65" charset="0"/>
              <a:cs typeface="Arial" pitchFamily="-65" charset="0"/>
            </a:endParaRPr>
          </a:p>
        </p:txBody>
      </p:sp>
      <p:sp>
        <p:nvSpPr>
          <p:cNvPr id="4" name="Rectangle 3"/>
          <p:cNvSpPr/>
          <p:nvPr userDrawn="1"/>
        </p:nvSpPr>
        <p:spPr>
          <a:xfrm>
            <a:off x="8915400" y="0"/>
            <a:ext cx="228600" cy="6858000"/>
          </a:xfrm>
          <a:prstGeom prst="rect">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prstTxWarp prst="textNoShape">
              <a:avLst/>
            </a:prstTxWarp>
          </a:bodyPr>
          <a:lstStyle/>
          <a:p>
            <a:pPr algn="ctr"/>
            <a:endParaRPr lang="en-US">
              <a:solidFill>
                <a:srgbClr val="FFFFFF"/>
              </a:solidFill>
              <a:ea typeface="Arial" pitchFamily="-65" charset="0"/>
              <a:cs typeface="Arial" pitchFamily="-65" charset="0"/>
            </a:endParaRPr>
          </a:p>
        </p:txBody>
      </p:sp>
      <p:sp>
        <p:nvSpPr>
          <p:cNvPr id="5" name="Rectangle 4"/>
          <p:cNvSpPr/>
          <p:nvPr userDrawn="1"/>
        </p:nvSpPr>
        <p:spPr>
          <a:xfrm>
            <a:off x="8610600" y="0"/>
            <a:ext cx="152400" cy="6858000"/>
          </a:xfrm>
          <a:prstGeom prst="rect">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prstTxWarp prst="textNoShape">
              <a:avLst/>
            </a:prstTxWarp>
          </a:bodyPr>
          <a:lstStyle/>
          <a:p>
            <a:pPr algn="ctr"/>
            <a:endParaRPr lang="en-US">
              <a:solidFill>
                <a:srgbClr val="FFFFFF"/>
              </a:solidFill>
              <a:ea typeface="Arial" pitchFamily="-65" charset="0"/>
              <a:cs typeface="Arial" pitchFamily="-65" charset="0"/>
            </a:endParaRPr>
          </a:p>
        </p:txBody>
      </p:sp>
      <p:sp>
        <p:nvSpPr>
          <p:cNvPr id="6" name="Rectangle 5"/>
          <p:cNvSpPr/>
          <p:nvPr userDrawn="1"/>
        </p:nvSpPr>
        <p:spPr>
          <a:xfrm flipH="1">
            <a:off x="8534400" y="0"/>
            <a:ext cx="46038" cy="6858000"/>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anchor="ctr">
            <a:prstTxWarp prst="textNoShape">
              <a:avLst/>
            </a:prstTxWarp>
          </a:bodyPr>
          <a:lstStyle/>
          <a:p>
            <a:pPr algn="ctr"/>
            <a:endParaRPr lang="en-US">
              <a:solidFill>
                <a:srgbClr val="FFFFFF"/>
              </a:solidFill>
              <a:ea typeface="Arial" pitchFamily="-65" charset="0"/>
              <a:cs typeface="Arial" pitchFamily="-65" charset="0"/>
            </a:endParaRPr>
          </a:p>
        </p:txBody>
      </p:sp>
      <p:sp>
        <p:nvSpPr>
          <p:cNvPr id="7" name="Rectangle 6"/>
          <p:cNvSpPr/>
          <p:nvPr userDrawn="1"/>
        </p:nvSpPr>
        <p:spPr>
          <a:xfrm>
            <a:off x="0" y="914400"/>
            <a:ext cx="9144000" cy="76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prstTxWarp prst="textNoShape">
              <a:avLst/>
            </a:prstTxWarp>
          </a:bodyPr>
          <a:lstStyle/>
          <a:p>
            <a:pPr algn="ctr"/>
            <a:endParaRPr lang="en-US">
              <a:solidFill>
                <a:srgbClr val="FFFFFF"/>
              </a:solidFill>
              <a:ea typeface="Arial" pitchFamily="-65" charset="0"/>
              <a:cs typeface="Arial" pitchFamily="-65" charset="0"/>
            </a:endParaRPr>
          </a:p>
        </p:txBody>
      </p:sp>
      <p:pic>
        <p:nvPicPr>
          <p:cNvPr id="8" name="Picture 2"/>
          <p:cNvPicPr>
            <a:picLocks noChangeAspect="1" noChangeArrowheads="1"/>
          </p:cNvPicPr>
          <p:nvPr userDrawn="1"/>
        </p:nvPicPr>
        <p:blipFill>
          <a:blip r:embed="rId2"/>
          <a:srcRect/>
          <a:stretch>
            <a:fillRect/>
          </a:stretch>
        </p:blipFill>
        <p:spPr bwMode="auto">
          <a:xfrm>
            <a:off x="533400" y="228600"/>
            <a:ext cx="990600" cy="990600"/>
          </a:xfrm>
          <a:prstGeom prst="rect">
            <a:avLst/>
          </a:prstGeom>
          <a:noFill/>
          <a:ln w="9525">
            <a:solidFill>
              <a:schemeClr val="tx2">
                <a:lumMod val="50000"/>
              </a:schemeClr>
            </a:solidFill>
            <a:miter lim="800000"/>
            <a:headEnd/>
            <a:tailEnd/>
          </a:ln>
          <a:effectLst/>
        </p:spPr>
      </p:pic>
      <p:sp>
        <p:nvSpPr>
          <p:cNvPr id="14" name="Text Placeholder 14"/>
          <p:cNvSpPr>
            <a:spLocks noGrp="1"/>
          </p:cNvSpPr>
          <p:nvPr>
            <p:ph type="body" sz="quarter" idx="10"/>
          </p:nvPr>
        </p:nvSpPr>
        <p:spPr>
          <a:xfrm>
            <a:off x="533400" y="1295400"/>
            <a:ext cx="7543800" cy="4876800"/>
          </a:xfrm>
          <a:prstGeom prst="rect">
            <a:avLst/>
          </a:prstGeom>
        </p:spPr>
        <p:txBody>
          <a:bodyPr>
            <a:normAutofit/>
          </a:bodyPr>
          <a:lstStyle>
            <a:lvl1pPr marL="342900" marR="0" indent="-342900" algn="l" defTabSz="914400" rtl="0" eaLnBrk="1" fontAlgn="auto" latinLnBrk="0" hangingPunct="1">
              <a:lnSpc>
                <a:spcPct val="100000"/>
              </a:lnSpc>
              <a:spcBef>
                <a:spcPct val="20000"/>
              </a:spcBef>
              <a:spcAft>
                <a:spcPts val="0"/>
              </a:spcAft>
              <a:buClrTx/>
              <a:buSzTx/>
              <a:buFont typeface="Arial" pitchFamily="34" charset="0"/>
              <a:buChar char="•"/>
              <a:tabLst/>
              <a:defRPr sz="2400" baseline="0">
                <a:solidFill>
                  <a:schemeClr val="tx2"/>
                </a:solidFill>
              </a:defRPr>
            </a:lvl1pPr>
            <a:lvl2pPr marL="742950" marR="0" indent="-342900" algn="l" defTabSz="914400" rtl="0" eaLnBrk="1" fontAlgn="auto" latinLnBrk="0" hangingPunct="1">
              <a:lnSpc>
                <a:spcPct val="100000"/>
              </a:lnSpc>
              <a:spcBef>
                <a:spcPct val="20000"/>
              </a:spcBef>
              <a:spcAft>
                <a:spcPts val="0"/>
              </a:spcAft>
              <a:buClrTx/>
              <a:buSzTx/>
              <a:buFont typeface="Arial" pitchFamily="34" charset="0"/>
              <a:buChar char="•"/>
              <a:tabLst/>
              <a:defRPr baseline="0">
                <a:solidFill>
                  <a:schemeClr val="tx2"/>
                </a:solidFill>
              </a:defRPr>
            </a:lvl2pPr>
            <a:lvl3pPr>
              <a:defRPr sz="2000">
                <a:solidFill>
                  <a:schemeClr val="tx2"/>
                </a:solidFill>
              </a:defRPr>
            </a:lvl3pPr>
            <a:lvl4pPr>
              <a:defRPr sz="2000">
                <a:solidFill>
                  <a:schemeClr val="tx2"/>
                </a:solidFill>
              </a:defRPr>
            </a:lvl4pPr>
            <a:lvl5pPr>
              <a:defRPr sz="200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userDrawn="1">
  <p:cSld name="Variables">
    <p:spTree>
      <p:nvGrpSpPr>
        <p:cNvPr id="1" name=""/>
        <p:cNvGrpSpPr/>
        <p:nvPr/>
      </p:nvGrpSpPr>
      <p:grpSpPr>
        <a:xfrm>
          <a:off x="0" y="0"/>
          <a:ext cx="0" cy="0"/>
          <a:chOff x="0" y="0"/>
          <a:chExt cx="0" cy="0"/>
        </a:xfrm>
      </p:grpSpPr>
      <p:sp>
        <p:nvSpPr>
          <p:cNvPr id="3" name="Rectangle 2"/>
          <p:cNvSpPr/>
          <p:nvPr userDrawn="1"/>
        </p:nvSpPr>
        <p:spPr>
          <a:xfrm>
            <a:off x="8915400" y="0"/>
            <a:ext cx="228600" cy="6858000"/>
          </a:xfrm>
          <a:prstGeom prst="rect">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prstTxWarp prst="textNoShape">
              <a:avLst/>
            </a:prstTxWarp>
          </a:bodyPr>
          <a:lstStyle/>
          <a:p>
            <a:pPr algn="ctr"/>
            <a:endParaRPr lang="en-US">
              <a:solidFill>
                <a:srgbClr val="FFFFFF"/>
              </a:solidFill>
              <a:ea typeface="Arial" pitchFamily="-65" charset="0"/>
              <a:cs typeface="Arial" pitchFamily="-65" charset="0"/>
            </a:endParaRPr>
          </a:p>
        </p:txBody>
      </p:sp>
      <p:sp>
        <p:nvSpPr>
          <p:cNvPr id="4" name="Rectangle 3"/>
          <p:cNvSpPr/>
          <p:nvPr userDrawn="1"/>
        </p:nvSpPr>
        <p:spPr>
          <a:xfrm>
            <a:off x="8610600" y="0"/>
            <a:ext cx="152400" cy="6858000"/>
          </a:xfrm>
          <a:prstGeom prst="rect">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prstTxWarp prst="textNoShape">
              <a:avLst/>
            </a:prstTxWarp>
          </a:bodyPr>
          <a:lstStyle/>
          <a:p>
            <a:pPr algn="ctr"/>
            <a:endParaRPr lang="en-US">
              <a:solidFill>
                <a:srgbClr val="FFFFFF"/>
              </a:solidFill>
              <a:ea typeface="Arial" pitchFamily="-65" charset="0"/>
              <a:cs typeface="Arial" pitchFamily="-65" charset="0"/>
            </a:endParaRPr>
          </a:p>
        </p:txBody>
      </p:sp>
      <p:sp>
        <p:nvSpPr>
          <p:cNvPr id="5" name="Rectangle 4"/>
          <p:cNvSpPr/>
          <p:nvPr userDrawn="1"/>
        </p:nvSpPr>
        <p:spPr>
          <a:xfrm flipH="1">
            <a:off x="8534400" y="0"/>
            <a:ext cx="46038" cy="6858000"/>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anchor="ctr">
            <a:prstTxWarp prst="textNoShape">
              <a:avLst/>
            </a:prstTxWarp>
          </a:bodyPr>
          <a:lstStyle/>
          <a:p>
            <a:pPr algn="ctr"/>
            <a:endParaRPr lang="en-US">
              <a:solidFill>
                <a:srgbClr val="FFFFFF"/>
              </a:solidFill>
              <a:ea typeface="Arial" pitchFamily="-65" charset="0"/>
              <a:cs typeface="Arial" pitchFamily="-65" charset="0"/>
            </a:endParaRPr>
          </a:p>
        </p:txBody>
      </p:sp>
      <p:sp>
        <p:nvSpPr>
          <p:cNvPr id="6" name="Rectangle 5"/>
          <p:cNvSpPr/>
          <p:nvPr userDrawn="1"/>
        </p:nvSpPr>
        <p:spPr>
          <a:xfrm>
            <a:off x="0" y="0"/>
            <a:ext cx="8534400" cy="914400"/>
          </a:xfrm>
          <a:prstGeom prst="rect">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prstTxWarp prst="textNoShape">
              <a:avLst/>
            </a:prstTxWarp>
          </a:bodyPr>
          <a:lstStyle/>
          <a:p>
            <a:pPr algn="r"/>
            <a:r>
              <a:rPr lang="en-US" sz="4000" b="1">
                <a:solidFill>
                  <a:schemeClr val="tx2"/>
                </a:solidFill>
                <a:effectLst>
                  <a:outerShdw blurRad="38100" dist="38100" dir="2700000" algn="tl">
                    <a:srgbClr val="000000"/>
                  </a:outerShdw>
                </a:effectLst>
                <a:ea typeface="Arial" pitchFamily="-65" charset="0"/>
                <a:cs typeface="Arial" pitchFamily="-65" charset="0"/>
              </a:rPr>
              <a:t>Variables</a:t>
            </a:r>
            <a:endParaRPr lang="en-US" sz="4400" b="1">
              <a:solidFill>
                <a:srgbClr val="9BBB59"/>
              </a:solidFill>
              <a:effectLst>
                <a:outerShdw blurRad="38100" dist="38100" dir="2700000" algn="tl">
                  <a:srgbClr val="000000"/>
                </a:outerShdw>
              </a:effectLst>
              <a:ea typeface="Arial" pitchFamily="-65" charset="0"/>
              <a:cs typeface="Arial" pitchFamily="-65" charset="0"/>
            </a:endParaRPr>
          </a:p>
        </p:txBody>
      </p:sp>
      <p:sp>
        <p:nvSpPr>
          <p:cNvPr id="7" name="Rectangle 6"/>
          <p:cNvSpPr/>
          <p:nvPr userDrawn="1"/>
        </p:nvSpPr>
        <p:spPr>
          <a:xfrm>
            <a:off x="0" y="914400"/>
            <a:ext cx="9144000" cy="76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prstTxWarp prst="textNoShape">
              <a:avLst/>
            </a:prstTxWarp>
          </a:bodyPr>
          <a:lstStyle/>
          <a:p>
            <a:pPr algn="ctr"/>
            <a:endParaRPr lang="en-US">
              <a:solidFill>
                <a:srgbClr val="FFFFFF"/>
              </a:solidFill>
              <a:ea typeface="Arial" pitchFamily="-65" charset="0"/>
              <a:cs typeface="Arial" pitchFamily="-65" charset="0"/>
            </a:endParaRPr>
          </a:p>
        </p:txBody>
      </p:sp>
      <p:pic>
        <p:nvPicPr>
          <p:cNvPr id="8" name="Picture 2"/>
          <p:cNvPicPr>
            <a:picLocks noChangeAspect="1" noChangeArrowheads="1"/>
          </p:cNvPicPr>
          <p:nvPr userDrawn="1"/>
        </p:nvPicPr>
        <p:blipFill>
          <a:blip r:embed="rId2"/>
          <a:srcRect/>
          <a:stretch>
            <a:fillRect/>
          </a:stretch>
        </p:blipFill>
        <p:spPr bwMode="auto">
          <a:xfrm>
            <a:off x="533400" y="228600"/>
            <a:ext cx="990600" cy="990600"/>
          </a:xfrm>
          <a:prstGeom prst="rect">
            <a:avLst/>
          </a:prstGeom>
          <a:noFill/>
          <a:ln w="9525">
            <a:solidFill>
              <a:schemeClr val="tx2">
                <a:lumMod val="50000"/>
              </a:schemeClr>
            </a:solidFill>
            <a:miter lim="800000"/>
            <a:headEnd/>
            <a:tailEnd/>
          </a:ln>
          <a:effectLst/>
        </p:spPr>
      </p:pic>
      <p:sp>
        <p:nvSpPr>
          <p:cNvPr id="15" name="Text Placeholder 14"/>
          <p:cNvSpPr>
            <a:spLocks noGrp="1"/>
          </p:cNvSpPr>
          <p:nvPr>
            <p:ph type="body" sz="quarter" idx="10"/>
          </p:nvPr>
        </p:nvSpPr>
        <p:spPr>
          <a:xfrm>
            <a:off x="533400" y="1295400"/>
            <a:ext cx="7543800" cy="4876800"/>
          </a:xfrm>
          <a:prstGeom prst="rect">
            <a:avLst/>
          </a:prstGeom>
        </p:spPr>
        <p:txBody>
          <a:bodyPr>
            <a:normAutofit/>
          </a:bodyPr>
          <a:lstStyle>
            <a:lvl1pPr marL="342900" indent="-342900" algn="l">
              <a:buFont typeface="Arial" pitchFamily="34" charset="0"/>
              <a:buChar char="•"/>
              <a:defRPr sz="2400" baseline="0">
                <a:solidFill>
                  <a:schemeClr val="tx2"/>
                </a:solidFill>
              </a:defRPr>
            </a:lvl1pPr>
            <a:lvl2pPr marL="0" marR="0" indent="0" algn="l" defTabSz="914400" rtl="0" eaLnBrk="1" fontAlgn="auto" latinLnBrk="0" hangingPunct="1">
              <a:lnSpc>
                <a:spcPct val="100000"/>
              </a:lnSpc>
              <a:spcBef>
                <a:spcPct val="20000"/>
              </a:spcBef>
              <a:spcAft>
                <a:spcPts val="0"/>
              </a:spcAft>
              <a:buClrTx/>
              <a:buSzTx/>
              <a:buFontTx/>
              <a:buNone/>
              <a:tabLst/>
              <a:defRPr baseline="0">
                <a:solidFill>
                  <a:schemeClr val="tx2"/>
                </a:solidFill>
              </a:defRPr>
            </a:lvl2pPr>
            <a:lvl3pPr>
              <a:defRPr sz="2000">
                <a:solidFill>
                  <a:schemeClr val="tx2"/>
                </a:solidFill>
              </a:defRPr>
            </a:lvl3pPr>
            <a:lvl4pPr>
              <a:defRPr sz="2000">
                <a:solidFill>
                  <a:schemeClr val="tx2"/>
                </a:solidFill>
              </a:defRPr>
            </a:lvl4pPr>
            <a:lvl5pPr>
              <a:defRPr sz="2000">
                <a:solidFill>
                  <a:schemeClr val="tx2"/>
                </a:solidFill>
              </a:defRPr>
            </a:lvl5pPr>
          </a:lstStyle>
          <a:p>
            <a:pPr lvl="0"/>
            <a:r>
              <a:rPr lang="en-US" smtClean="0"/>
              <a:t>Click to edit Master text styles</a:t>
            </a:r>
          </a:p>
          <a:p>
            <a:pPr lvl="1"/>
            <a:r>
              <a:rPr lang="en-US" smtClean="0"/>
              <a:t>Second level</a:t>
            </a:r>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userDrawn="1">
  <p:cSld name="Hypothesis">
    <p:spTree>
      <p:nvGrpSpPr>
        <p:cNvPr id="1" name=""/>
        <p:cNvGrpSpPr/>
        <p:nvPr/>
      </p:nvGrpSpPr>
      <p:grpSpPr>
        <a:xfrm>
          <a:off x="0" y="0"/>
          <a:ext cx="0" cy="0"/>
          <a:chOff x="0" y="0"/>
          <a:chExt cx="0" cy="0"/>
        </a:xfrm>
      </p:grpSpPr>
      <p:sp>
        <p:nvSpPr>
          <p:cNvPr id="3" name="Rectangle 2"/>
          <p:cNvSpPr/>
          <p:nvPr userDrawn="1"/>
        </p:nvSpPr>
        <p:spPr>
          <a:xfrm>
            <a:off x="8915400" y="0"/>
            <a:ext cx="228600" cy="6858000"/>
          </a:xfrm>
          <a:prstGeom prst="rect">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prstTxWarp prst="textNoShape">
              <a:avLst/>
            </a:prstTxWarp>
          </a:bodyPr>
          <a:lstStyle/>
          <a:p>
            <a:pPr algn="ctr"/>
            <a:endParaRPr lang="en-US">
              <a:solidFill>
                <a:srgbClr val="FFFFFF"/>
              </a:solidFill>
              <a:ea typeface="Arial" pitchFamily="-65" charset="0"/>
              <a:cs typeface="Arial" pitchFamily="-65" charset="0"/>
            </a:endParaRPr>
          </a:p>
        </p:txBody>
      </p:sp>
      <p:sp>
        <p:nvSpPr>
          <p:cNvPr id="4" name="Rectangle 3"/>
          <p:cNvSpPr/>
          <p:nvPr userDrawn="1"/>
        </p:nvSpPr>
        <p:spPr>
          <a:xfrm>
            <a:off x="8610600" y="0"/>
            <a:ext cx="152400" cy="6858000"/>
          </a:xfrm>
          <a:prstGeom prst="rect">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prstTxWarp prst="textNoShape">
              <a:avLst/>
            </a:prstTxWarp>
          </a:bodyPr>
          <a:lstStyle/>
          <a:p>
            <a:pPr algn="ctr"/>
            <a:endParaRPr lang="en-US">
              <a:solidFill>
                <a:srgbClr val="FFFFFF"/>
              </a:solidFill>
              <a:ea typeface="Arial" pitchFamily="-65" charset="0"/>
              <a:cs typeface="Arial" pitchFamily="-65" charset="0"/>
            </a:endParaRPr>
          </a:p>
        </p:txBody>
      </p:sp>
      <p:sp>
        <p:nvSpPr>
          <p:cNvPr id="5" name="Rectangle 4"/>
          <p:cNvSpPr/>
          <p:nvPr userDrawn="1"/>
        </p:nvSpPr>
        <p:spPr>
          <a:xfrm flipH="1">
            <a:off x="8534400" y="0"/>
            <a:ext cx="46038" cy="6858000"/>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anchor="ctr">
            <a:prstTxWarp prst="textNoShape">
              <a:avLst/>
            </a:prstTxWarp>
          </a:bodyPr>
          <a:lstStyle/>
          <a:p>
            <a:pPr algn="ctr"/>
            <a:endParaRPr lang="en-US">
              <a:solidFill>
                <a:srgbClr val="FFFFFF"/>
              </a:solidFill>
              <a:ea typeface="Arial" pitchFamily="-65" charset="0"/>
              <a:cs typeface="Arial" pitchFamily="-65" charset="0"/>
            </a:endParaRPr>
          </a:p>
        </p:txBody>
      </p:sp>
      <p:sp>
        <p:nvSpPr>
          <p:cNvPr id="6" name="Rectangle 5"/>
          <p:cNvSpPr/>
          <p:nvPr userDrawn="1"/>
        </p:nvSpPr>
        <p:spPr>
          <a:xfrm>
            <a:off x="0" y="0"/>
            <a:ext cx="8534400" cy="914400"/>
          </a:xfrm>
          <a:prstGeom prst="rect">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prstTxWarp prst="textNoShape">
              <a:avLst/>
            </a:prstTxWarp>
          </a:bodyPr>
          <a:lstStyle/>
          <a:p>
            <a:pPr algn="r"/>
            <a:r>
              <a:rPr lang="en-US" sz="4000" b="1">
                <a:solidFill>
                  <a:schemeClr val="tx2"/>
                </a:solidFill>
                <a:effectLst>
                  <a:outerShdw blurRad="38100" dist="38100" dir="2700000" algn="tl">
                    <a:srgbClr val="000000"/>
                  </a:outerShdw>
                </a:effectLst>
                <a:ea typeface="Arial" pitchFamily="-65" charset="0"/>
                <a:cs typeface="Arial" pitchFamily="-65" charset="0"/>
              </a:rPr>
              <a:t>Hypothesis</a:t>
            </a:r>
            <a:endParaRPr lang="en-US" sz="4400" b="1">
              <a:solidFill>
                <a:srgbClr val="9BBB59"/>
              </a:solidFill>
              <a:effectLst>
                <a:outerShdw blurRad="38100" dist="38100" dir="2700000" algn="tl">
                  <a:srgbClr val="000000"/>
                </a:outerShdw>
              </a:effectLst>
              <a:ea typeface="Arial" pitchFamily="-65" charset="0"/>
              <a:cs typeface="Arial" pitchFamily="-65" charset="0"/>
            </a:endParaRPr>
          </a:p>
        </p:txBody>
      </p:sp>
      <p:sp>
        <p:nvSpPr>
          <p:cNvPr id="7" name="Rectangle 6"/>
          <p:cNvSpPr/>
          <p:nvPr userDrawn="1"/>
        </p:nvSpPr>
        <p:spPr>
          <a:xfrm>
            <a:off x="0" y="914400"/>
            <a:ext cx="9144000" cy="76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prstTxWarp prst="textNoShape">
              <a:avLst/>
            </a:prstTxWarp>
          </a:bodyPr>
          <a:lstStyle/>
          <a:p>
            <a:pPr algn="ctr"/>
            <a:endParaRPr lang="en-US">
              <a:solidFill>
                <a:srgbClr val="FFFFFF"/>
              </a:solidFill>
              <a:ea typeface="Arial" pitchFamily="-65" charset="0"/>
              <a:cs typeface="Arial" pitchFamily="-65" charset="0"/>
            </a:endParaRPr>
          </a:p>
        </p:txBody>
      </p:sp>
      <p:pic>
        <p:nvPicPr>
          <p:cNvPr id="8" name="Picture 2"/>
          <p:cNvPicPr>
            <a:picLocks noChangeAspect="1" noChangeArrowheads="1"/>
          </p:cNvPicPr>
          <p:nvPr userDrawn="1"/>
        </p:nvPicPr>
        <p:blipFill>
          <a:blip r:embed="rId2"/>
          <a:srcRect/>
          <a:stretch>
            <a:fillRect/>
          </a:stretch>
        </p:blipFill>
        <p:spPr bwMode="auto">
          <a:xfrm>
            <a:off x="533400" y="228600"/>
            <a:ext cx="990600" cy="990600"/>
          </a:xfrm>
          <a:prstGeom prst="rect">
            <a:avLst/>
          </a:prstGeom>
          <a:noFill/>
          <a:ln w="9525">
            <a:solidFill>
              <a:schemeClr val="tx2">
                <a:lumMod val="50000"/>
              </a:schemeClr>
            </a:solidFill>
            <a:miter lim="800000"/>
            <a:headEnd/>
            <a:tailEnd/>
          </a:ln>
          <a:effectLst/>
        </p:spPr>
      </p:pic>
      <p:sp>
        <p:nvSpPr>
          <p:cNvPr id="15" name="Text Placeholder 14"/>
          <p:cNvSpPr>
            <a:spLocks noGrp="1"/>
          </p:cNvSpPr>
          <p:nvPr>
            <p:ph type="body" sz="quarter" idx="10"/>
          </p:nvPr>
        </p:nvSpPr>
        <p:spPr>
          <a:xfrm>
            <a:off x="533400" y="1295400"/>
            <a:ext cx="7543800" cy="4876800"/>
          </a:xfrm>
          <a:prstGeom prst="rect">
            <a:avLst/>
          </a:prstGeom>
        </p:spPr>
        <p:txBody>
          <a:bodyPr>
            <a:normAutofit/>
          </a:bodyPr>
          <a:lstStyle>
            <a:lvl1pPr marL="0" indent="0" algn="l">
              <a:buFont typeface="Arial" pitchFamily="34" charset="0"/>
              <a:buNone/>
              <a:defRPr sz="2400" baseline="0">
                <a:solidFill>
                  <a:schemeClr val="tx2"/>
                </a:solidFill>
              </a:defRPr>
            </a:lvl1pPr>
            <a:lvl2pPr marL="0" marR="0" indent="0" algn="l" defTabSz="914400" rtl="0" eaLnBrk="1" fontAlgn="auto" latinLnBrk="0" hangingPunct="1">
              <a:lnSpc>
                <a:spcPct val="100000"/>
              </a:lnSpc>
              <a:spcBef>
                <a:spcPct val="20000"/>
              </a:spcBef>
              <a:spcAft>
                <a:spcPts val="0"/>
              </a:spcAft>
              <a:buClrTx/>
              <a:buSzTx/>
              <a:buFontTx/>
              <a:buNone/>
              <a:tabLst/>
              <a:defRPr baseline="0">
                <a:solidFill>
                  <a:schemeClr val="tx2"/>
                </a:solidFill>
              </a:defRPr>
            </a:lvl2pPr>
            <a:lvl3pPr>
              <a:defRPr sz="2000">
                <a:solidFill>
                  <a:schemeClr val="tx2"/>
                </a:solidFill>
              </a:defRPr>
            </a:lvl3pPr>
            <a:lvl4pPr>
              <a:defRPr sz="2000">
                <a:solidFill>
                  <a:schemeClr val="tx2"/>
                </a:solidFill>
              </a:defRPr>
            </a:lvl4pPr>
            <a:lvl5pPr>
              <a:defRPr sz="200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userDrawn="1">
  <p:cSld name="Materials">
    <p:spTree>
      <p:nvGrpSpPr>
        <p:cNvPr id="1" name=""/>
        <p:cNvGrpSpPr/>
        <p:nvPr/>
      </p:nvGrpSpPr>
      <p:grpSpPr>
        <a:xfrm>
          <a:off x="0" y="0"/>
          <a:ext cx="0" cy="0"/>
          <a:chOff x="0" y="0"/>
          <a:chExt cx="0" cy="0"/>
        </a:xfrm>
      </p:grpSpPr>
      <p:sp>
        <p:nvSpPr>
          <p:cNvPr id="3" name="Rectangle 2"/>
          <p:cNvSpPr/>
          <p:nvPr userDrawn="1"/>
        </p:nvSpPr>
        <p:spPr>
          <a:xfrm>
            <a:off x="8915400" y="0"/>
            <a:ext cx="228600" cy="6858000"/>
          </a:xfrm>
          <a:prstGeom prst="rect">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prstTxWarp prst="textNoShape">
              <a:avLst/>
            </a:prstTxWarp>
          </a:bodyPr>
          <a:lstStyle/>
          <a:p>
            <a:pPr algn="ctr"/>
            <a:endParaRPr lang="en-US">
              <a:solidFill>
                <a:srgbClr val="FFFFFF"/>
              </a:solidFill>
              <a:ea typeface="Arial" pitchFamily="-65" charset="0"/>
              <a:cs typeface="Arial" pitchFamily="-65" charset="0"/>
            </a:endParaRPr>
          </a:p>
        </p:txBody>
      </p:sp>
      <p:sp>
        <p:nvSpPr>
          <p:cNvPr id="4" name="Rectangle 3"/>
          <p:cNvSpPr/>
          <p:nvPr userDrawn="1"/>
        </p:nvSpPr>
        <p:spPr>
          <a:xfrm>
            <a:off x="8610600" y="0"/>
            <a:ext cx="152400" cy="6858000"/>
          </a:xfrm>
          <a:prstGeom prst="rect">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prstTxWarp prst="textNoShape">
              <a:avLst/>
            </a:prstTxWarp>
          </a:bodyPr>
          <a:lstStyle/>
          <a:p>
            <a:pPr algn="ctr"/>
            <a:endParaRPr lang="en-US">
              <a:solidFill>
                <a:srgbClr val="FFFFFF"/>
              </a:solidFill>
              <a:ea typeface="Arial" pitchFamily="-65" charset="0"/>
              <a:cs typeface="Arial" pitchFamily="-65" charset="0"/>
            </a:endParaRPr>
          </a:p>
        </p:txBody>
      </p:sp>
      <p:sp>
        <p:nvSpPr>
          <p:cNvPr id="5" name="Rectangle 4"/>
          <p:cNvSpPr/>
          <p:nvPr userDrawn="1"/>
        </p:nvSpPr>
        <p:spPr>
          <a:xfrm flipH="1">
            <a:off x="8534400" y="0"/>
            <a:ext cx="46038" cy="6858000"/>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anchor="ctr">
            <a:prstTxWarp prst="textNoShape">
              <a:avLst/>
            </a:prstTxWarp>
          </a:bodyPr>
          <a:lstStyle/>
          <a:p>
            <a:pPr algn="ctr"/>
            <a:endParaRPr lang="en-US">
              <a:solidFill>
                <a:srgbClr val="FFFFFF"/>
              </a:solidFill>
              <a:ea typeface="Arial" pitchFamily="-65" charset="0"/>
              <a:cs typeface="Arial" pitchFamily="-65" charset="0"/>
            </a:endParaRPr>
          </a:p>
        </p:txBody>
      </p:sp>
      <p:sp>
        <p:nvSpPr>
          <p:cNvPr id="6" name="Rectangle 5"/>
          <p:cNvSpPr/>
          <p:nvPr userDrawn="1"/>
        </p:nvSpPr>
        <p:spPr>
          <a:xfrm>
            <a:off x="0" y="0"/>
            <a:ext cx="8534400" cy="914400"/>
          </a:xfrm>
          <a:prstGeom prst="rect">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prstTxWarp prst="textNoShape">
              <a:avLst/>
            </a:prstTxWarp>
          </a:bodyPr>
          <a:lstStyle/>
          <a:p>
            <a:pPr algn="r"/>
            <a:r>
              <a:rPr lang="en-US" sz="4000" b="1">
                <a:solidFill>
                  <a:schemeClr val="tx2"/>
                </a:solidFill>
                <a:effectLst>
                  <a:outerShdw blurRad="38100" dist="38100" dir="2700000" algn="tl">
                    <a:srgbClr val="000000"/>
                  </a:outerShdw>
                </a:effectLst>
                <a:ea typeface="Arial" pitchFamily="-65" charset="0"/>
                <a:cs typeface="Arial" pitchFamily="-65" charset="0"/>
              </a:rPr>
              <a:t>Materials</a:t>
            </a:r>
            <a:endParaRPr lang="en-US" sz="4400" b="1">
              <a:solidFill>
                <a:srgbClr val="9BBB59"/>
              </a:solidFill>
              <a:effectLst>
                <a:outerShdw blurRad="38100" dist="38100" dir="2700000" algn="tl">
                  <a:srgbClr val="000000"/>
                </a:outerShdw>
              </a:effectLst>
              <a:ea typeface="Arial" pitchFamily="-65" charset="0"/>
              <a:cs typeface="Arial" pitchFamily="-65" charset="0"/>
            </a:endParaRPr>
          </a:p>
        </p:txBody>
      </p:sp>
      <p:sp>
        <p:nvSpPr>
          <p:cNvPr id="7" name="Rectangle 6"/>
          <p:cNvSpPr/>
          <p:nvPr userDrawn="1"/>
        </p:nvSpPr>
        <p:spPr>
          <a:xfrm>
            <a:off x="0" y="914400"/>
            <a:ext cx="9144000" cy="76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prstTxWarp prst="textNoShape">
              <a:avLst/>
            </a:prstTxWarp>
          </a:bodyPr>
          <a:lstStyle/>
          <a:p>
            <a:pPr algn="ctr"/>
            <a:endParaRPr lang="en-US">
              <a:solidFill>
                <a:srgbClr val="FFFFFF"/>
              </a:solidFill>
              <a:ea typeface="Arial" pitchFamily="-65" charset="0"/>
              <a:cs typeface="Arial" pitchFamily="-65" charset="0"/>
            </a:endParaRPr>
          </a:p>
        </p:txBody>
      </p:sp>
      <p:pic>
        <p:nvPicPr>
          <p:cNvPr id="8" name="Picture 2"/>
          <p:cNvPicPr>
            <a:picLocks noChangeAspect="1" noChangeArrowheads="1"/>
          </p:cNvPicPr>
          <p:nvPr userDrawn="1"/>
        </p:nvPicPr>
        <p:blipFill>
          <a:blip r:embed="rId2"/>
          <a:srcRect/>
          <a:stretch>
            <a:fillRect/>
          </a:stretch>
        </p:blipFill>
        <p:spPr bwMode="auto">
          <a:xfrm>
            <a:off x="533400" y="228600"/>
            <a:ext cx="990600" cy="990600"/>
          </a:xfrm>
          <a:prstGeom prst="rect">
            <a:avLst/>
          </a:prstGeom>
          <a:noFill/>
          <a:ln w="9525">
            <a:solidFill>
              <a:schemeClr val="tx2">
                <a:lumMod val="50000"/>
              </a:schemeClr>
            </a:solidFill>
            <a:miter lim="800000"/>
            <a:headEnd/>
            <a:tailEnd/>
          </a:ln>
          <a:effectLst/>
        </p:spPr>
      </p:pic>
      <p:sp>
        <p:nvSpPr>
          <p:cNvPr id="15" name="Text Placeholder 14"/>
          <p:cNvSpPr>
            <a:spLocks noGrp="1"/>
          </p:cNvSpPr>
          <p:nvPr>
            <p:ph type="body" sz="quarter" idx="10"/>
          </p:nvPr>
        </p:nvSpPr>
        <p:spPr>
          <a:xfrm>
            <a:off x="533400" y="1295400"/>
            <a:ext cx="7543800" cy="4876800"/>
          </a:xfrm>
          <a:prstGeom prst="rect">
            <a:avLst/>
          </a:prstGeom>
        </p:spPr>
        <p:txBody>
          <a:bodyPr>
            <a:normAutofit/>
          </a:bodyPr>
          <a:lstStyle>
            <a:lvl1pPr marL="0" indent="0" algn="l">
              <a:buFont typeface="Arial" pitchFamily="34" charset="0"/>
              <a:buNone/>
              <a:defRPr sz="2400">
                <a:solidFill>
                  <a:schemeClr val="tx2"/>
                </a:solidFill>
              </a:defRPr>
            </a:lvl1pPr>
            <a:lvl2pPr marL="0" marR="0" indent="0" algn="l" defTabSz="914400" rtl="0" eaLnBrk="1" fontAlgn="auto" latinLnBrk="0" hangingPunct="1">
              <a:lnSpc>
                <a:spcPct val="100000"/>
              </a:lnSpc>
              <a:spcBef>
                <a:spcPct val="20000"/>
              </a:spcBef>
              <a:spcAft>
                <a:spcPts val="0"/>
              </a:spcAft>
              <a:buClrTx/>
              <a:buSzTx/>
              <a:buFontTx/>
              <a:buNone/>
              <a:tabLst/>
              <a:defRPr baseline="0">
                <a:solidFill>
                  <a:schemeClr val="tx2"/>
                </a:solidFill>
              </a:defRPr>
            </a:lvl2pPr>
            <a:lvl3pPr>
              <a:defRPr sz="2000">
                <a:solidFill>
                  <a:schemeClr val="tx2"/>
                </a:solidFill>
              </a:defRPr>
            </a:lvl3pPr>
            <a:lvl4pPr>
              <a:defRPr sz="2000">
                <a:solidFill>
                  <a:schemeClr val="tx2"/>
                </a:solidFill>
              </a:defRPr>
            </a:lvl4pPr>
            <a:lvl5pPr>
              <a:defRPr sz="2000">
                <a:solidFill>
                  <a:schemeClr val="tx2"/>
                </a:solidFill>
              </a:defRPr>
            </a:lvl5pPr>
          </a:lstStyle>
          <a:p>
            <a:pPr lvl="0"/>
            <a:r>
              <a:rPr lang="en-US" smtClean="0"/>
              <a:t>Click to edit Master text styles</a:t>
            </a:r>
          </a:p>
          <a:p>
            <a:pPr lvl="1"/>
            <a:r>
              <a:rPr lang="en-US" smtClean="0"/>
              <a:t>Second level</a:t>
            </a:r>
          </a:p>
          <a:p>
            <a:pPr lvl="2"/>
            <a:r>
              <a:rPr lang="en-US" smtClean="0"/>
              <a:t>Third level</a:t>
            </a:r>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userDrawn="1">
  <p:cSld name="Conclusion">
    <p:spTree>
      <p:nvGrpSpPr>
        <p:cNvPr id="1" name=""/>
        <p:cNvGrpSpPr/>
        <p:nvPr/>
      </p:nvGrpSpPr>
      <p:grpSpPr>
        <a:xfrm>
          <a:off x="0" y="0"/>
          <a:ext cx="0" cy="0"/>
          <a:chOff x="0" y="0"/>
          <a:chExt cx="0" cy="0"/>
        </a:xfrm>
      </p:grpSpPr>
      <p:sp>
        <p:nvSpPr>
          <p:cNvPr id="3" name="Rectangle 2"/>
          <p:cNvSpPr/>
          <p:nvPr userDrawn="1"/>
        </p:nvSpPr>
        <p:spPr>
          <a:xfrm>
            <a:off x="8915400" y="0"/>
            <a:ext cx="228600" cy="6858000"/>
          </a:xfrm>
          <a:prstGeom prst="rect">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prstTxWarp prst="textNoShape">
              <a:avLst/>
            </a:prstTxWarp>
          </a:bodyPr>
          <a:lstStyle/>
          <a:p>
            <a:pPr algn="ctr"/>
            <a:endParaRPr lang="en-US">
              <a:solidFill>
                <a:srgbClr val="FFFFFF"/>
              </a:solidFill>
              <a:ea typeface="Arial" pitchFamily="-65" charset="0"/>
              <a:cs typeface="Arial" pitchFamily="-65" charset="0"/>
            </a:endParaRPr>
          </a:p>
        </p:txBody>
      </p:sp>
      <p:sp>
        <p:nvSpPr>
          <p:cNvPr id="4" name="Rectangle 3"/>
          <p:cNvSpPr/>
          <p:nvPr userDrawn="1"/>
        </p:nvSpPr>
        <p:spPr>
          <a:xfrm>
            <a:off x="8610600" y="0"/>
            <a:ext cx="152400" cy="6858000"/>
          </a:xfrm>
          <a:prstGeom prst="rect">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prstTxWarp prst="textNoShape">
              <a:avLst/>
            </a:prstTxWarp>
          </a:bodyPr>
          <a:lstStyle/>
          <a:p>
            <a:pPr algn="ctr"/>
            <a:endParaRPr lang="en-US">
              <a:solidFill>
                <a:srgbClr val="FFFFFF"/>
              </a:solidFill>
              <a:ea typeface="Arial" pitchFamily="-65" charset="0"/>
              <a:cs typeface="Arial" pitchFamily="-65" charset="0"/>
            </a:endParaRPr>
          </a:p>
        </p:txBody>
      </p:sp>
      <p:sp>
        <p:nvSpPr>
          <p:cNvPr id="5" name="Rectangle 4"/>
          <p:cNvSpPr/>
          <p:nvPr userDrawn="1"/>
        </p:nvSpPr>
        <p:spPr>
          <a:xfrm flipH="1">
            <a:off x="8534400" y="0"/>
            <a:ext cx="46038" cy="6858000"/>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anchor="ctr">
            <a:prstTxWarp prst="textNoShape">
              <a:avLst/>
            </a:prstTxWarp>
          </a:bodyPr>
          <a:lstStyle/>
          <a:p>
            <a:pPr algn="ctr"/>
            <a:endParaRPr lang="en-US">
              <a:solidFill>
                <a:srgbClr val="FFFFFF"/>
              </a:solidFill>
              <a:ea typeface="Arial" pitchFamily="-65" charset="0"/>
              <a:cs typeface="Arial" pitchFamily="-65" charset="0"/>
            </a:endParaRPr>
          </a:p>
        </p:txBody>
      </p:sp>
      <p:sp>
        <p:nvSpPr>
          <p:cNvPr id="6" name="Rectangle 5"/>
          <p:cNvSpPr/>
          <p:nvPr userDrawn="1"/>
        </p:nvSpPr>
        <p:spPr>
          <a:xfrm>
            <a:off x="0" y="0"/>
            <a:ext cx="8534400" cy="914400"/>
          </a:xfrm>
          <a:prstGeom prst="rect">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prstTxWarp prst="textNoShape">
              <a:avLst/>
            </a:prstTxWarp>
          </a:bodyPr>
          <a:lstStyle/>
          <a:p>
            <a:pPr algn="r"/>
            <a:r>
              <a:rPr lang="en-US" sz="4000" b="1">
                <a:solidFill>
                  <a:schemeClr val="tx2"/>
                </a:solidFill>
                <a:effectLst>
                  <a:outerShdw blurRad="38100" dist="38100" dir="2700000" algn="tl">
                    <a:srgbClr val="000000"/>
                  </a:outerShdw>
                </a:effectLst>
                <a:ea typeface="Arial" pitchFamily="-65" charset="0"/>
                <a:cs typeface="Arial" pitchFamily="-65" charset="0"/>
              </a:rPr>
              <a:t>Conclusion</a:t>
            </a:r>
            <a:endParaRPr lang="en-US" sz="4400" b="1">
              <a:solidFill>
                <a:srgbClr val="9BBB59"/>
              </a:solidFill>
              <a:effectLst>
                <a:outerShdw blurRad="38100" dist="38100" dir="2700000" algn="tl">
                  <a:srgbClr val="000000"/>
                </a:outerShdw>
              </a:effectLst>
              <a:ea typeface="Arial" pitchFamily="-65" charset="0"/>
              <a:cs typeface="Arial" pitchFamily="-65" charset="0"/>
            </a:endParaRPr>
          </a:p>
        </p:txBody>
      </p:sp>
      <p:sp>
        <p:nvSpPr>
          <p:cNvPr id="7" name="Rectangle 6"/>
          <p:cNvSpPr/>
          <p:nvPr userDrawn="1"/>
        </p:nvSpPr>
        <p:spPr>
          <a:xfrm>
            <a:off x="0" y="914400"/>
            <a:ext cx="9144000" cy="76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prstTxWarp prst="textNoShape">
              <a:avLst/>
            </a:prstTxWarp>
          </a:bodyPr>
          <a:lstStyle/>
          <a:p>
            <a:pPr algn="ctr"/>
            <a:endParaRPr lang="en-US">
              <a:solidFill>
                <a:srgbClr val="FFFFFF"/>
              </a:solidFill>
              <a:ea typeface="Arial" pitchFamily="-65" charset="0"/>
              <a:cs typeface="Arial" pitchFamily="-65" charset="0"/>
            </a:endParaRPr>
          </a:p>
        </p:txBody>
      </p:sp>
      <p:pic>
        <p:nvPicPr>
          <p:cNvPr id="8" name="Picture 2"/>
          <p:cNvPicPr>
            <a:picLocks noChangeAspect="1" noChangeArrowheads="1"/>
          </p:cNvPicPr>
          <p:nvPr userDrawn="1"/>
        </p:nvPicPr>
        <p:blipFill>
          <a:blip r:embed="rId2"/>
          <a:srcRect/>
          <a:stretch>
            <a:fillRect/>
          </a:stretch>
        </p:blipFill>
        <p:spPr bwMode="auto">
          <a:xfrm>
            <a:off x="533400" y="228600"/>
            <a:ext cx="990600" cy="990600"/>
          </a:xfrm>
          <a:prstGeom prst="rect">
            <a:avLst/>
          </a:prstGeom>
          <a:noFill/>
          <a:ln w="9525">
            <a:solidFill>
              <a:schemeClr val="tx2">
                <a:lumMod val="50000"/>
              </a:schemeClr>
            </a:solidFill>
            <a:miter lim="800000"/>
            <a:headEnd/>
            <a:tailEnd/>
          </a:ln>
          <a:effectLst/>
        </p:spPr>
      </p:pic>
      <p:sp>
        <p:nvSpPr>
          <p:cNvPr id="14" name="Text Placeholder 14"/>
          <p:cNvSpPr>
            <a:spLocks noGrp="1"/>
          </p:cNvSpPr>
          <p:nvPr>
            <p:ph type="body" sz="quarter" idx="10"/>
          </p:nvPr>
        </p:nvSpPr>
        <p:spPr>
          <a:xfrm>
            <a:off x="533400" y="1295400"/>
            <a:ext cx="7543800" cy="4876800"/>
          </a:xfrm>
          <a:prstGeom prst="rect">
            <a:avLst/>
          </a:prstGeom>
        </p:spPr>
        <p:txBody>
          <a:bodyPr>
            <a:normAutofit/>
          </a:bodyPr>
          <a:lstStyle>
            <a:lvl1pPr marL="0" indent="0" algn="l">
              <a:buFont typeface="Arial" pitchFamily="34" charset="0"/>
              <a:buNone/>
              <a:defRPr sz="2400" baseline="0">
                <a:solidFill>
                  <a:schemeClr val="tx2"/>
                </a:solidFill>
              </a:defRPr>
            </a:lvl1pPr>
            <a:lvl2pPr marL="0" marR="0" indent="0" algn="l" defTabSz="914400" rtl="0" eaLnBrk="1" fontAlgn="auto" latinLnBrk="0" hangingPunct="1">
              <a:lnSpc>
                <a:spcPct val="100000"/>
              </a:lnSpc>
              <a:spcBef>
                <a:spcPct val="20000"/>
              </a:spcBef>
              <a:spcAft>
                <a:spcPts val="0"/>
              </a:spcAft>
              <a:buClrTx/>
              <a:buSzTx/>
              <a:buFontTx/>
              <a:buNone/>
              <a:tabLst/>
              <a:defRPr baseline="0">
                <a:solidFill>
                  <a:schemeClr val="tx2"/>
                </a:solidFill>
              </a:defRPr>
            </a:lvl2pPr>
            <a:lvl3pPr>
              <a:defRPr sz="2000">
                <a:solidFill>
                  <a:schemeClr val="tx2"/>
                </a:solidFill>
              </a:defRPr>
            </a:lvl3pPr>
            <a:lvl4pPr>
              <a:defRPr sz="2000">
                <a:solidFill>
                  <a:schemeClr val="tx2"/>
                </a:solidFill>
              </a:defRPr>
            </a:lvl4pPr>
            <a:lvl5pPr>
              <a:defRPr sz="2000">
                <a:solidFill>
                  <a:schemeClr val="tx2"/>
                </a:solidFill>
              </a:defRPr>
            </a:lvl5pPr>
          </a:lstStyle>
          <a:p>
            <a:pPr lvl="0"/>
            <a:r>
              <a:rPr lang="en-US" smtClean="0"/>
              <a:t>Click to edit Master text styles</a:t>
            </a:r>
          </a:p>
          <a:p>
            <a:pPr lvl="1"/>
            <a:r>
              <a:rPr lang="en-US" smtClean="0"/>
              <a:t>Second level</a:t>
            </a:r>
          </a:p>
          <a:p>
            <a:pPr lvl="2"/>
            <a:r>
              <a:rPr lang="en-US" smtClean="0"/>
              <a:t>Third level</a:t>
            </a:r>
          </a:p>
        </p:txBody>
      </p:sp>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4" Type="http://schemas.openxmlformats.org/officeDocument/2006/relationships/slideLayout" Target="../slideLayouts/slideLayout4.xml"/><Relationship Id="rId5" Type="http://schemas.openxmlformats.org/officeDocument/2006/relationships/slideLayout" Target="../slideLayouts/slideLayout5.xml"/><Relationship Id="rId7" Type="http://schemas.openxmlformats.org/officeDocument/2006/relationships/slideLayout" Target="../slideLayouts/slideLayout7.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6"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780" r:id="rId1"/>
    <p:sldLayoutId id="2147483781" r:id="rId2"/>
    <p:sldLayoutId id="2147483782" r:id="rId3"/>
    <p:sldLayoutId id="2147483783" r:id="rId4"/>
    <p:sldLayoutId id="2147483784" r:id="rId5"/>
    <p:sldLayoutId id="2147483785" r:id="rId6"/>
    <p:sldLayoutId id="2147483786" r:id="rId7"/>
  </p:sldLayoutIdLst>
  <p:transition>
    <p:fade/>
  </p:transition>
  <p:hf sldNum="0"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itchFamily="-65"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65" charset="0"/>
        <a:buChar char="–"/>
        <a:defRPr sz="2800" kern="1200">
          <a:solidFill>
            <a:schemeClr val="tx1"/>
          </a:solidFill>
          <a:latin typeface="+mn-lt"/>
          <a:ea typeface="ＭＳ Ｐゴシック" pitchFamily="-65" charset="-128"/>
          <a:cs typeface="+mn-cs"/>
        </a:defRPr>
      </a:lvl2pPr>
      <a:lvl3pPr marL="1143000" indent="-228600" algn="l" rtl="0" eaLnBrk="0" fontAlgn="base" hangingPunct="0">
        <a:spcBef>
          <a:spcPct val="20000"/>
        </a:spcBef>
        <a:spcAft>
          <a:spcPct val="0"/>
        </a:spcAft>
        <a:buFont typeface="Arial" pitchFamily="-65" charset="0"/>
        <a:buChar char="•"/>
        <a:defRPr sz="2400" kern="1200">
          <a:solidFill>
            <a:schemeClr val="tx1"/>
          </a:solidFill>
          <a:latin typeface="+mn-lt"/>
          <a:ea typeface="ＭＳ Ｐゴシック" pitchFamily="-65" charset="-128"/>
          <a:cs typeface="+mn-cs"/>
        </a:defRPr>
      </a:lvl3pPr>
      <a:lvl4pPr marL="1600200" indent="-228600" algn="l" rtl="0" eaLnBrk="0" fontAlgn="base" hangingPunct="0">
        <a:spcBef>
          <a:spcPct val="20000"/>
        </a:spcBef>
        <a:spcAft>
          <a:spcPct val="0"/>
        </a:spcAft>
        <a:buFont typeface="Arial" pitchFamily="-65" charset="0"/>
        <a:buChar char="–"/>
        <a:defRPr sz="2000" kern="1200">
          <a:solidFill>
            <a:schemeClr val="tx1"/>
          </a:solidFill>
          <a:latin typeface="+mn-lt"/>
          <a:ea typeface="ＭＳ Ｐゴシック" pitchFamily="-65" charset="-128"/>
          <a:cs typeface="+mn-cs"/>
        </a:defRPr>
      </a:lvl4pPr>
      <a:lvl5pPr marL="2057400" indent="-228600" algn="l" rtl="0" eaLnBrk="0" fontAlgn="base" hangingPunct="0">
        <a:spcBef>
          <a:spcPct val="20000"/>
        </a:spcBef>
        <a:spcAft>
          <a:spcPct val="0"/>
        </a:spcAft>
        <a:buFont typeface="Arial" pitchFamily="-65" charset="0"/>
        <a:buChar char="»"/>
        <a:defRPr sz="2000" kern="1200">
          <a:solidFill>
            <a:schemeClr val="tx1"/>
          </a:solidFill>
          <a:latin typeface="+mn-lt"/>
          <a:ea typeface="ＭＳ Ｐゴシック" pitchFamily="-65"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3"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1.pdf"/><Relationship Id="rId3" Type="http://schemas.openxmlformats.org/officeDocument/2006/relationships/image" Target="../media/image1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1.pdf"/><Relationship Id="rId3" Type="http://schemas.openxmlformats.org/officeDocument/2006/relationships/image" Target="../media/image1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slideLayout" Target="../slideLayouts/slideLayout2.xml"/><Relationship Id="rId3" Type="http://schemas.openxmlformats.org/officeDocument/2006/relationships/oleObject" Target="../embeddings/Microsoft_Excel_97_-_2004_Worksheet1.xls"/><Relationship Id="rId1" Type="http://schemas.openxmlformats.org/officeDocument/2006/relationships/vmlDrawing" Target="../drawings/vmlDrawing1.vml"/></Relationships>
</file>

<file path=ppt/slides/_rels/slide24.xml.rels><?xml version="1.0" encoding="UTF-8" standalone="yes"?>
<Relationships xmlns="http://schemas.openxmlformats.org/package/2006/relationships"><Relationship Id="rId2" Type="http://schemas.openxmlformats.org/officeDocument/2006/relationships/slideLayout" Target="../slideLayouts/slideLayout2.xml"/><Relationship Id="rId3" Type="http://schemas.openxmlformats.org/officeDocument/2006/relationships/oleObject" Target="../embeddings/Microsoft_Excel_97_-_2004_Worksheet2.xls"/><Relationship Id="rId1" Type="http://schemas.openxmlformats.org/officeDocument/2006/relationships/vmlDrawing" Target="../drawings/vmlDrawing2.v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df"/><Relationship Id="rId3"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pdf"/><Relationship Id="rId3" Type="http://schemas.openxmlformats.org/officeDocument/2006/relationships/image" Target="../media/image8.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pdf"/><Relationship Id="rId3" Type="http://schemas.openxmlformats.org/officeDocument/2006/relationships/image" Target="../media/image10.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8" name="Rectangle 27"/>
          <p:cNvSpPr/>
          <p:nvPr/>
        </p:nvSpPr>
        <p:spPr>
          <a:xfrm>
            <a:off x="457200" y="2057400"/>
            <a:ext cx="7848600" cy="1200329"/>
          </a:xfrm>
          <a:prstGeom prst="rect">
            <a:avLst/>
          </a:prstGeom>
        </p:spPr>
        <p:txBody>
          <a:bodyPr>
            <a:spAutoFit/>
          </a:bodyPr>
          <a:lstStyle/>
          <a:p>
            <a:pPr algn="r" fontAlgn="auto">
              <a:spcBef>
                <a:spcPts val="0"/>
              </a:spcBef>
              <a:spcAft>
                <a:spcPts val="0"/>
              </a:spcAft>
              <a:defRPr/>
            </a:pPr>
            <a:r>
              <a:rPr lang="en-US" sz="3600" b="1"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latin typeface="+mn-lt"/>
                <a:ea typeface="+mn-ea"/>
                <a:cs typeface="+mn-cs"/>
              </a:rPr>
              <a:t>Project CEOS </a:t>
            </a:r>
          </a:p>
          <a:p>
            <a:pPr algn="r" fontAlgn="auto">
              <a:spcBef>
                <a:spcPts val="0"/>
              </a:spcBef>
              <a:spcAft>
                <a:spcPts val="0"/>
              </a:spcAft>
              <a:defRPr/>
            </a:pPr>
            <a:r>
              <a:rPr lang="en-US" sz="3600" b="1" dirty="0">
                <a:ln w="19050">
                  <a:noFill/>
                  <a:prstDash val="solid"/>
                </a:ln>
                <a:solidFill>
                  <a:schemeClr val="tx2"/>
                </a:solidFill>
                <a:effectLst>
                  <a:outerShdw blurRad="50000" dist="50800" dir="7500000" algn="tl">
                    <a:schemeClr val="bg1">
                      <a:alpha val="35000"/>
                    </a:schemeClr>
                  </a:outerShdw>
                </a:effectLst>
                <a:latin typeface="+mn-lt"/>
                <a:ea typeface="+mn-ea"/>
                <a:cs typeface="+mn-cs"/>
              </a:rPr>
              <a:t>Comprehensive Equity at Ohio </a:t>
            </a:r>
            <a:r>
              <a:rPr lang="en-US" sz="3600" b="1" dirty="0" smtClean="0">
                <a:ln w="19050">
                  <a:noFill/>
                  <a:prstDash val="solid"/>
                </a:ln>
                <a:solidFill>
                  <a:schemeClr val="tx2"/>
                </a:solidFill>
                <a:effectLst>
                  <a:outerShdw blurRad="50000" dist="50800" dir="7500000" algn="tl">
                    <a:schemeClr val="bg1">
                      <a:alpha val="35000"/>
                    </a:schemeClr>
                  </a:outerShdw>
                </a:effectLst>
                <a:latin typeface="+mn-lt"/>
                <a:ea typeface="+mn-ea"/>
                <a:cs typeface="+mn-cs"/>
              </a:rPr>
              <a:t>State</a:t>
            </a:r>
            <a:endParaRPr lang="en-US" sz="3600" b="1" dirty="0">
              <a:ln w="19050">
                <a:noFill/>
                <a:prstDash val="solid"/>
              </a:ln>
              <a:solidFill>
                <a:schemeClr val="tx2"/>
              </a:solidFill>
              <a:effectLst>
                <a:outerShdw blurRad="50000" dist="50800" dir="7500000" algn="tl">
                  <a:schemeClr val="bg1">
                    <a:alpha val="35000"/>
                  </a:schemeClr>
                </a:outerShdw>
              </a:effectLst>
              <a:latin typeface="+mn-lt"/>
              <a:ea typeface="+mn-ea"/>
              <a:cs typeface="+mn-cs"/>
            </a:endParaRPr>
          </a:p>
        </p:txBody>
      </p:sp>
      <p:pic>
        <p:nvPicPr>
          <p:cNvPr id="8195" name="Picture 6" descr="http://www.kyb.mpg.de/bs/people/pgehler/NSF_logo.jpg"/>
          <p:cNvPicPr>
            <a:picLocks noChangeAspect="1" noChangeArrowheads="1"/>
          </p:cNvPicPr>
          <p:nvPr/>
        </p:nvPicPr>
        <p:blipFill>
          <a:blip r:embed="rId3"/>
          <a:srcRect/>
          <a:stretch>
            <a:fillRect/>
          </a:stretch>
        </p:blipFill>
        <p:spPr bwMode="auto">
          <a:xfrm>
            <a:off x="4171950" y="4419600"/>
            <a:ext cx="800100" cy="800100"/>
          </a:xfrm>
          <a:prstGeom prst="rect">
            <a:avLst/>
          </a:prstGeom>
          <a:noFill/>
          <a:ln w="9525">
            <a:noFill/>
            <a:miter lim="800000"/>
            <a:headEnd/>
            <a:tailEnd/>
          </a:ln>
        </p:spPr>
      </p:pic>
      <p:sp>
        <p:nvSpPr>
          <p:cNvPr id="4" name="TextBox 3"/>
          <p:cNvSpPr txBox="1"/>
          <p:nvPr/>
        </p:nvSpPr>
        <p:spPr>
          <a:xfrm>
            <a:off x="4800600" y="3352800"/>
            <a:ext cx="3733800" cy="523220"/>
          </a:xfrm>
          <a:prstGeom prst="rect">
            <a:avLst/>
          </a:prstGeom>
          <a:noFill/>
        </p:spPr>
        <p:txBody>
          <a:bodyPr wrap="square" rtlCol="0">
            <a:spAutoFit/>
          </a:bodyPr>
          <a:lstStyle/>
          <a:p>
            <a:r>
              <a:rPr lang="en-US" sz="2800" i="1" dirty="0">
                <a:solidFill>
                  <a:schemeClr val="tx2"/>
                </a:solidFill>
              </a:rPr>
              <a:t>l</a:t>
            </a:r>
            <a:r>
              <a:rPr lang="en-US" sz="2800" i="1" dirty="0" smtClean="0">
                <a:solidFill>
                  <a:schemeClr val="tx2"/>
                </a:solidFill>
              </a:rPr>
              <a:t>eading to excellence</a:t>
            </a:r>
            <a:endParaRPr lang="en-US" sz="2800" i="1" dirty="0">
              <a:solidFill>
                <a:schemeClr val="tx2"/>
              </a:solidFill>
            </a:endParaRPr>
          </a:p>
        </p:txBody>
      </p:sp>
      <p:sp>
        <p:nvSpPr>
          <p:cNvPr id="5" name="TextBox 4"/>
          <p:cNvSpPr txBox="1"/>
          <p:nvPr/>
        </p:nvSpPr>
        <p:spPr>
          <a:xfrm>
            <a:off x="1066800" y="6211669"/>
            <a:ext cx="1659829" cy="646331"/>
          </a:xfrm>
          <a:prstGeom prst="rect">
            <a:avLst/>
          </a:prstGeom>
          <a:noFill/>
        </p:spPr>
        <p:txBody>
          <a:bodyPr wrap="none" rtlCol="0">
            <a:spAutoFit/>
          </a:bodyPr>
          <a:lstStyle/>
          <a:p>
            <a:r>
              <a:rPr lang="en-US" b="1" dirty="0" err="1">
                <a:ln w="19050">
                  <a:noFill/>
                  <a:prstDash val="solid"/>
                </a:ln>
                <a:solidFill>
                  <a:schemeClr val="tx2"/>
                </a:solidFill>
                <a:effectLst>
                  <a:outerShdw blurRad="50000" dist="50800" dir="7500000" algn="tl">
                    <a:schemeClr val="bg1">
                      <a:alpha val="35000"/>
                    </a:schemeClr>
                  </a:outerShdw>
                </a:effectLst>
              </a:rPr>
              <a:t>ceos.osu.edu</a:t>
            </a:r>
            <a:endParaRPr lang="en-US" b="1" dirty="0">
              <a:ln w="19050">
                <a:noFill/>
                <a:prstDash val="solid"/>
              </a:ln>
              <a:solidFill>
                <a:schemeClr val="tx2"/>
              </a:solidFill>
              <a:effectLst>
                <a:outerShdw blurRad="50000" dist="50800" dir="7500000" algn="tl">
                  <a:schemeClr val="bg1">
                    <a:alpha val="35000"/>
                  </a:schemeClr>
                </a:outerShdw>
              </a:effectLst>
            </a:endParaRPr>
          </a:p>
          <a:p>
            <a:endParaRPr lang="en-US" dirty="0"/>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533400" y="1828800"/>
            <a:ext cx="7543800" cy="4876800"/>
          </a:xfrm>
        </p:spPr>
        <p:txBody>
          <a:bodyPr/>
          <a:lstStyle/>
          <a:p>
            <a:pPr algn="ctr"/>
            <a:r>
              <a:rPr lang="en-US" dirty="0" smtClean="0"/>
              <a:t>University awards from 2001-2009</a:t>
            </a:r>
          </a:p>
          <a:p>
            <a:endParaRPr lang="en-US" dirty="0"/>
          </a:p>
        </p:txBody>
      </p:sp>
      <p:pic>
        <p:nvPicPr>
          <p:cNvPr id="4" name="Picture 3"/>
          <p:cNvPicPr>
            <a:picLocks noChangeAspect="1"/>
          </p:cNvPicPr>
          <p:nvPr/>
        </p:nvPicPr>
        <mc:AlternateContent>
          <mc:Choice xmlns:ma="http://schemas.microsoft.com/office/mac/drawingml/2008/main" Requires="ma">
            <p:blipFill>
              <a:blip r:embed="rId2"/>
              <a:stretch>
                <a:fillRect/>
              </a:stretch>
            </p:blipFill>
          </mc:Choice>
          <mc:Fallback>
            <p:blipFill>
              <a:blip r:embed="rId3"/>
              <a:stretch>
                <a:fillRect/>
              </a:stretch>
            </p:blipFill>
          </mc:Fallback>
        </mc:AlternateContent>
        <p:spPr>
          <a:xfrm>
            <a:off x="990600" y="2413000"/>
            <a:ext cx="6553200" cy="3302000"/>
          </a:xfrm>
          <a:prstGeom prst="rect">
            <a:avLst/>
          </a:prstGeom>
        </p:spPr>
      </p:pic>
      <p:sp>
        <p:nvSpPr>
          <p:cNvPr id="5" name="TextBox 4"/>
          <p:cNvSpPr txBox="1"/>
          <p:nvPr/>
        </p:nvSpPr>
        <p:spPr>
          <a:xfrm>
            <a:off x="914400" y="1219200"/>
            <a:ext cx="4765147" cy="461665"/>
          </a:xfrm>
          <a:prstGeom prst="rect">
            <a:avLst/>
          </a:prstGeom>
          <a:noFill/>
        </p:spPr>
        <p:txBody>
          <a:bodyPr wrap="none" rtlCol="0">
            <a:spAutoFit/>
          </a:bodyPr>
          <a:lstStyle/>
          <a:p>
            <a:r>
              <a:rPr lang="en-US" sz="2400" dirty="0" smtClean="0">
                <a:solidFill>
                  <a:schemeClr val="tx2"/>
                </a:solidFill>
              </a:rPr>
              <a:t>And here at Ohio State University</a:t>
            </a:r>
            <a:endParaRPr lang="en-US" sz="2400" dirty="0">
              <a:solidFill>
                <a:schemeClr val="tx2"/>
              </a:solidFill>
            </a:endParaRPr>
          </a:p>
        </p:txBody>
      </p:sp>
      <p:sp>
        <p:nvSpPr>
          <p:cNvPr id="6" name="Rectangle 5"/>
          <p:cNvSpPr/>
          <p:nvPr/>
        </p:nvSpPr>
        <p:spPr>
          <a:xfrm>
            <a:off x="5029200" y="2438400"/>
            <a:ext cx="3200400" cy="3276600"/>
          </a:xfrm>
          <a:prstGeom prst="rect">
            <a:avLst/>
          </a:prstGeom>
          <a:solidFill>
            <a:schemeClr val="bg1"/>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anchor="ctr">
            <a:prstTxWarp prst="textNoShape">
              <a:avLst/>
            </a:prstTxWarp>
          </a:bodyPr>
          <a:lstStyle/>
          <a:p>
            <a:pPr algn="ctr"/>
            <a:endParaRPr lang="en-US">
              <a:solidFill>
                <a:srgbClr val="FFFFFF"/>
              </a:solidFill>
              <a:ea typeface="Arial" pitchFamily="-65" charset="0"/>
              <a:cs typeface="Arial" pitchFamily="-65" charset="0"/>
            </a:endParaRPr>
          </a:p>
        </p:txBody>
      </p:sp>
    </p:spTree>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533400" y="1828800"/>
            <a:ext cx="7543800" cy="4876800"/>
          </a:xfrm>
        </p:spPr>
        <p:txBody>
          <a:bodyPr/>
          <a:lstStyle/>
          <a:p>
            <a:pPr algn="ctr"/>
            <a:r>
              <a:rPr lang="en-US" dirty="0" smtClean="0"/>
              <a:t>University awards from 2001-2009</a:t>
            </a:r>
          </a:p>
          <a:p>
            <a:endParaRPr lang="en-US" dirty="0"/>
          </a:p>
        </p:txBody>
      </p:sp>
      <p:pic>
        <p:nvPicPr>
          <p:cNvPr id="4" name="Picture 3"/>
          <p:cNvPicPr>
            <a:picLocks noChangeAspect="1"/>
          </p:cNvPicPr>
          <p:nvPr/>
        </p:nvPicPr>
        <mc:AlternateContent>
          <mc:Choice xmlns:ma="http://schemas.microsoft.com/office/mac/drawingml/2008/main" Requires="ma">
            <p:blipFill>
              <a:blip r:embed="rId2"/>
              <a:stretch>
                <a:fillRect/>
              </a:stretch>
            </p:blipFill>
          </mc:Choice>
          <mc:Fallback>
            <p:blipFill>
              <a:blip r:embed="rId3"/>
              <a:stretch>
                <a:fillRect/>
              </a:stretch>
            </p:blipFill>
          </mc:Fallback>
        </mc:AlternateContent>
        <p:spPr>
          <a:xfrm>
            <a:off x="990600" y="2413000"/>
            <a:ext cx="6553200" cy="3302000"/>
          </a:xfrm>
          <a:prstGeom prst="rect">
            <a:avLst/>
          </a:prstGeom>
        </p:spPr>
      </p:pic>
    </p:spTree>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314" name="Text Placeholder 1"/>
          <p:cNvSpPr>
            <a:spLocks noGrp="1"/>
          </p:cNvSpPr>
          <p:nvPr>
            <p:ph type="body" sz="quarter" idx="10"/>
          </p:nvPr>
        </p:nvSpPr>
        <p:spPr bwMode="auto">
          <a:noFill/>
          <a:ln>
            <a:miter lim="800000"/>
            <a:headEnd/>
            <a:tailEnd/>
          </a:ln>
        </p:spPr>
        <p:txBody>
          <a:bodyPr vert="horz" wrap="square" lIns="91440" tIns="45720" rIns="91440" bIns="45720" numCol="1" anchor="t" anchorCtr="0" compatLnSpc="1">
            <a:prstTxWarp prst="textNoShape">
              <a:avLst/>
            </a:prstTxWarp>
          </a:bodyPr>
          <a:lstStyle/>
          <a:p>
            <a:pPr marL="747713" indent="-465138">
              <a:buFont typeface="Arial" pitchFamily="-65" charset="0"/>
              <a:buNone/>
            </a:pPr>
            <a:r>
              <a:rPr lang="en-US" i="1"/>
              <a:t>Stereotype threat</a:t>
            </a:r>
            <a:r>
              <a:rPr lang="en-US"/>
              <a:t> can impair girls’ and women’s performance in STEM</a:t>
            </a:r>
            <a:endParaRPr lang="en-US" i="1"/>
          </a:p>
        </p:txBody>
      </p:sp>
      <p:graphicFrame>
        <p:nvGraphicFramePr>
          <p:cNvPr id="3" name="Chart 2"/>
          <p:cNvGraphicFramePr/>
          <p:nvPr/>
        </p:nvGraphicFramePr>
        <p:xfrm>
          <a:off x="1219200" y="2362200"/>
          <a:ext cx="5943600" cy="3886200"/>
        </p:xfrm>
        <a:graphic>
          <a:graphicData uri="http://schemas.openxmlformats.org/drawingml/2006/chart">
            <c:chart xmlns:c="http://schemas.openxmlformats.org/drawingml/2006/chart" xmlns:r="http://schemas.openxmlformats.org/officeDocument/2006/relationships" r:id="rId2"/>
          </a:graphicData>
        </a:graphic>
      </p:graphicFrame>
      <p:sp>
        <p:nvSpPr>
          <p:cNvPr id="4" name="Rectangle 3"/>
          <p:cNvSpPr/>
          <p:nvPr/>
        </p:nvSpPr>
        <p:spPr>
          <a:xfrm>
            <a:off x="3048000" y="2362200"/>
            <a:ext cx="2971800" cy="3886200"/>
          </a:xfrm>
          <a:prstGeom prst="rect">
            <a:avLst/>
          </a:prstGeom>
          <a:solidFill>
            <a:schemeClr val="bg1"/>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anchor="ctr">
            <a:prstTxWarp prst="textNoShape">
              <a:avLst/>
            </a:prstTxWarp>
          </a:bodyPr>
          <a:lstStyle/>
          <a:p>
            <a:pPr algn="ctr"/>
            <a:endParaRPr lang="en-US">
              <a:solidFill>
                <a:srgbClr val="FFFFFF"/>
              </a:solidFill>
              <a:ea typeface="Arial" pitchFamily="-65" charset="0"/>
              <a:cs typeface="Arial" pitchFamily="-65" charset="0"/>
            </a:endParaRPr>
          </a:p>
        </p:txBody>
      </p:sp>
      <p:sp>
        <p:nvSpPr>
          <p:cNvPr id="5" name="TextBox 4"/>
          <p:cNvSpPr txBox="1"/>
          <p:nvPr/>
        </p:nvSpPr>
        <p:spPr>
          <a:xfrm>
            <a:off x="3200400" y="381000"/>
            <a:ext cx="4457658" cy="369332"/>
          </a:xfrm>
          <a:prstGeom prst="rect">
            <a:avLst/>
          </a:prstGeom>
          <a:noFill/>
        </p:spPr>
        <p:txBody>
          <a:bodyPr wrap="none" rtlCol="0">
            <a:spAutoFit/>
          </a:bodyPr>
          <a:lstStyle/>
          <a:p>
            <a:r>
              <a:rPr lang="en-US" dirty="0" smtClean="0"/>
              <a:t>The psychology of gender: general issues </a:t>
            </a:r>
            <a:endParaRPr lang="en-US" dirty="0"/>
          </a:p>
        </p:txBody>
      </p:sp>
    </p:spTree>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4338" name="Text Placeholder 1"/>
          <p:cNvSpPr>
            <a:spLocks noGrp="1"/>
          </p:cNvSpPr>
          <p:nvPr>
            <p:ph type="body" sz="quarter" idx="10"/>
          </p:nvPr>
        </p:nvSpPr>
        <p:spPr bwMode="auto">
          <a:noFill/>
          <a:ln>
            <a:miter lim="800000"/>
            <a:headEnd/>
            <a:tailEnd/>
          </a:ln>
        </p:spPr>
        <p:txBody>
          <a:bodyPr vert="horz" wrap="square" lIns="91440" tIns="45720" rIns="91440" bIns="45720" numCol="1" anchor="t" anchorCtr="0" compatLnSpc="1">
            <a:prstTxWarp prst="textNoShape">
              <a:avLst/>
            </a:prstTxWarp>
          </a:bodyPr>
          <a:lstStyle/>
          <a:p>
            <a:pPr marL="747713" indent="-465138">
              <a:buFont typeface="Arial" pitchFamily="-65" charset="0"/>
              <a:buNone/>
            </a:pPr>
            <a:r>
              <a:rPr lang="en-US" i="1"/>
              <a:t>Stereotype threat</a:t>
            </a:r>
            <a:r>
              <a:rPr lang="en-US"/>
              <a:t> can impair girls’ and women’s performance</a:t>
            </a:r>
            <a:endParaRPr lang="en-US" i="1"/>
          </a:p>
        </p:txBody>
      </p:sp>
      <p:graphicFrame>
        <p:nvGraphicFramePr>
          <p:cNvPr id="3" name="Chart 2"/>
          <p:cNvGraphicFramePr/>
          <p:nvPr/>
        </p:nvGraphicFramePr>
        <p:xfrm>
          <a:off x="1219200" y="2362200"/>
          <a:ext cx="5943600" cy="3886200"/>
        </p:xfrm>
        <a:graphic>
          <a:graphicData uri="http://schemas.openxmlformats.org/drawingml/2006/chart">
            <c:chart xmlns:c="http://schemas.openxmlformats.org/drawingml/2006/chart" xmlns:r="http://schemas.openxmlformats.org/officeDocument/2006/relationships" r:id="rId2"/>
          </a:graphicData>
        </a:graphic>
      </p:graphicFrame>
      <p:sp>
        <p:nvSpPr>
          <p:cNvPr id="4" name="Rectangle 3"/>
          <p:cNvSpPr/>
          <p:nvPr/>
        </p:nvSpPr>
        <p:spPr>
          <a:xfrm>
            <a:off x="4572000" y="2362200"/>
            <a:ext cx="1447800" cy="3810000"/>
          </a:xfrm>
          <a:prstGeom prst="rect">
            <a:avLst/>
          </a:prstGeom>
          <a:solidFill>
            <a:schemeClr val="bg1"/>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anchor="ctr">
            <a:prstTxWarp prst="textNoShape">
              <a:avLst/>
            </a:prstTxWarp>
          </a:bodyPr>
          <a:lstStyle/>
          <a:p>
            <a:pPr algn="ctr"/>
            <a:endParaRPr lang="en-US">
              <a:solidFill>
                <a:srgbClr val="FFFFFF"/>
              </a:solidFill>
              <a:ea typeface="Arial" pitchFamily="-65" charset="0"/>
              <a:cs typeface="Arial" pitchFamily="-65" charset="0"/>
            </a:endParaRPr>
          </a:p>
        </p:txBody>
      </p:sp>
    </p:spTree>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62" name="Text Placeholder 1"/>
          <p:cNvSpPr>
            <a:spLocks noGrp="1"/>
          </p:cNvSpPr>
          <p:nvPr>
            <p:ph type="body" sz="quarter" idx="10"/>
          </p:nvPr>
        </p:nvSpPr>
        <p:spPr bwMode="auto">
          <a:noFill/>
          <a:ln>
            <a:miter lim="800000"/>
            <a:headEnd/>
            <a:tailEnd/>
          </a:ln>
        </p:spPr>
        <p:txBody>
          <a:bodyPr vert="horz" wrap="square" lIns="91440" tIns="45720" rIns="91440" bIns="45720" numCol="1" anchor="t" anchorCtr="0" compatLnSpc="1">
            <a:prstTxWarp prst="textNoShape">
              <a:avLst/>
            </a:prstTxWarp>
          </a:bodyPr>
          <a:lstStyle/>
          <a:p>
            <a:pPr marL="747713" indent="-465138">
              <a:buFont typeface="Arial" pitchFamily="-65" charset="0"/>
              <a:buNone/>
            </a:pPr>
            <a:r>
              <a:rPr lang="en-US" i="1"/>
              <a:t>Stereotype threat</a:t>
            </a:r>
            <a:r>
              <a:rPr lang="en-US"/>
              <a:t> can impair girls’ and women’s performance</a:t>
            </a:r>
            <a:endParaRPr lang="en-US" i="1"/>
          </a:p>
        </p:txBody>
      </p:sp>
      <p:graphicFrame>
        <p:nvGraphicFramePr>
          <p:cNvPr id="3" name="Chart 2"/>
          <p:cNvGraphicFramePr/>
          <p:nvPr/>
        </p:nvGraphicFramePr>
        <p:xfrm>
          <a:off x="1219200" y="2362200"/>
          <a:ext cx="5943600" cy="38862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762000" y="1828800"/>
            <a:ext cx="7543800" cy="4876800"/>
          </a:xfrm>
        </p:spPr>
        <p:txBody>
          <a:bodyPr/>
          <a:lstStyle/>
          <a:p>
            <a:r>
              <a:rPr lang="en-US" dirty="0" smtClean="0"/>
              <a:t>Stereotype threat impairs performance in numerous contexts:</a:t>
            </a:r>
          </a:p>
          <a:p>
            <a:pPr>
              <a:buFont typeface="Arial"/>
              <a:buChar char="•"/>
            </a:pPr>
            <a:r>
              <a:rPr lang="en-US" dirty="0" smtClean="0"/>
              <a:t>Women and girls in mathematics and science</a:t>
            </a:r>
          </a:p>
          <a:p>
            <a:pPr>
              <a:buFont typeface="Arial"/>
              <a:buChar char="•"/>
            </a:pPr>
            <a:r>
              <a:rPr lang="en-US" dirty="0" smtClean="0"/>
              <a:t>African-Americans on IQ tests</a:t>
            </a:r>
          </a:p>
          <a:p>
            <a:pPr>
              <a:buFont typeface="Arial"/>
              <a:buChar char="•"/>
            </a:pPr>
            <a:r>
              <a:rPr lang="en-US" dirty="0" smtClean="0"/>
              <a:t>White Americans on tests of physical ability</a:t>
            </a:r>
          </a:p>
          <a:p>
            <a:pPr>
              <a:buFont typeface="Arial"/>
              <a:buChar char="•"/>
            </a:pPr>
            <a:r>
              <a:rPr lang="en-US" dirty="0" smtClean="0"/>
              <a:t>Elderly on tests of recall and memory</a:t>
            </a:r>
          </a:p>
          <a:p>
            <a:pPr>
              <a:buFont typeface="Arial"/>
              <a:buChar char="•"/>
            </a:pPr>
            <a:endParaRPr lang="en-US" dirty="0" smtClean="0"/>
          </a:p>
        </p:txBody>
      </p:sp>
    </p:spTree>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smtClean="0"/>
              <a:t>Women and Negotiation</a:t>
            </a:r>
          </a:p>
          <a:p>
            <a:endParaRPr lang="en-US" dirty="0" smtClean="0"/>
          </a:p>
          <a:p>
            <a:endParaRPr lang="en-US" dirty="0"/>
          </a:p>
        </p:txBody>
      </p:sp>
      <p:sp>
        <p:nvSpPr>
          <p:cNvPr id="5" name="TextBox 4"/>
          <p:cNvSpPr txBox="1"/>
          <p:nvPr/>
        </p:nvSpPr>
        <p:spPr>
          <a:xfrm>
            <a:off x="2438400" y="2209800"/>
            <a:ext cx="5496295" cy="3139321"/>
          </a:xfrm>
          <a:prstGeom prst="rect">
            <a:avLst/>
          </a:prstGeom>
          <a:noFill/>
        </p:spPr>
        <p:txBody>
          <a:bodyPr wrap="square" rtlCol="0">
            <a:spAutoFit/>
          </a:bodyPr>
          <a:lstStyle/>
          <a:p>
            <a:r>
              <a:rPr lang="en-US" dirty="0" smtClean="0">
                <a:solidFill>
                  <a:schemeClr val="tx2"/>
                </a:solidFill>
              </a:rPr>
              <a:t>Babcock and </a:t>
            </a:r>
            <a:r>
              <a:rPr lang="en-US" dirty="0" err="1" smtClean="0">
                <a:solidFill>
                  <a:schemeClr val="tx2"/>
                </a:solidFill>
              </a:rPr>
              <a:t>Laschever</a:t>
            </a:r>
            <a:r>
              <a:rPr lang="en-US" dirty="0" smtClean="0">
                <a:solidFill>
                  <a:schemeClr val="tx2"/>
                </a:solidFill>
              </a:rPr>
              <a:t> describe the psychology of negotiation, demonstrate that men and women have differing attitudes and practices of negotiating, and show how this leads to gender disparity in salary, career advancement, and job satisfaction.</a:t>
            </a:r>
          </a:p>
          <a:p>
            <a:endParaRPr lang="en-US" dirty="0" smtClean="0">
              <a:solidFill>
                <a:schemeClr val="tx2"/>
              </a:solidFill>
            </a:endParaRPr>
          </a:p>
          <a:p>
            <a:r>
              <a:rPr lang="en-US" dirty="0" smtClean="0">
                <a:solidFill>
                  <a:schemeClr val="tx2"/>
                </a:solidFill>
              </a:rPr>
              <a:t>Example: A man at age 22 negotiates a $5000 raise above what is offered, while a women accepts the first offer. By retirement age of 65, that head start </a:t>
            </a:r>
            <a:r>
              <a:rPr lang="en-US" i="1" dirty="0" smtClean="0">
                <a:solidFill>
                  <a:schemeClr val="tx2"/>
                </a:solidFill>
              </a:rPr>
              <a:t>alone</a:t>
            </a:r>
            <a:r>
              <a:rPr lang="en-US" dirty="0" smtClean="0">
                <a:solidFill>
                  <a:schemeClr val="tx2"/>
                </a:solidFill>
              </a:rPr>
              <a:t> (compounded at 3% per year) yields an additional $784,192</a:t>
            </a:r>
            <a:endParaRPr lang="en-US" dirty="0">
              <a:solidFill>
                <a:schemeClr val="tx2"/>
              </a:solidFill>
            </a:endParaRPr>
          </a:p>
        </p:txBody>
      </p:sp>
      <p:pic>
        <p:nvPicPr>
          <p:cNvPr id="6" name="Picture 5"/>
          <p:cNvPicPr>
            <a:picLocks noChangeAspect="1"/>
          </p:cNvPicPr>
          <p:nvPr/>
        </p:nvPicPr>
        <p:blipFill>
          <a:blip r:embed="rId2"/>
          <a:stretch>
            <a:fillRect/>
          </a:stretch>
        </p:blipFill>
        <p:spPr>
          <a:xfrm>
            <a:off x="304800" y="2209800"/>
            <a:ext cx="2145270" cy="3175000"/>
          </a:xfrm>
          <a:prstGeom prst="rect">
            <a:avLst/>
          </a:prstGeom>
        </p:spPr>
      </p:pic>
      <p:sp>
        <p:nvSpPr>
          <p:cNvPr id="7" name="TextBox 6"/>
          <p:cNvSpPr txBox="1"/>
          <p:nvPr/>
        </p:nvSpPr>
        <p:spPr>
          <a:xfrm>
            <a:off x="3200400" y="381000"/>
            <a:ext cx="4457658" cy="369332"/>
          </a:xfrm>
          <a:prstGeom prst="rect">
            <a:avLst/>
          </a:prstGeom>
          <a:noFill/>
        </p:spPr>
        <p:txBody>
          <a:bodyPr wrap="none" rtlCol="0">
            <a:spAutoFit/>
          </a:bodyPr>
          <a:lstStyle/>
          <a:p>
            <a:r>
              <a:rPr lang="en-US" dirty="0" smtClean="0"/>
              <a:t>The psychology of gender: general issues </a:t>
            </a:r>
            <a:endParaRPr lang="en-US" dirty="0"/>
          </a:p>
        </p:txBody>
      </p:sp>
    </p:spTree>
  </p:cSld>
  <p:clrMapOvr>
    <a:masterClrMapping/>
  </p:clrMapOvr>
  <p:transition>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smtClean="0"/>
              <a:t>Women and</a:t>
            </a:r>
            <a:r>
              <a:rPr lang="en-US" dirty="0" smtClean="0"/>
              <a:t> Negotiation</a:t>
            </a:r>
            <a:endParaRPr lang="en-US" dirty="0" smtClean="0"/>
          </a:p>
          <a:p>
            <a:endParaRPr lang="en-US" dirty="0" smtClean="0"/>
          </a:p>
          <a:p>
            <a:pPr marL="450850" indent="-450850">
              <a:buFont typeface="Arial"/>
              <a:buChar char="•"/>
            </a:pPr>
            <a:r>
              <a:rPr lang="en-US" dirty="0" smtClean="0"/>
              <a:t>Men initiate negotiations 4x as often as women</a:t>
            </a:r>
          </a:p>
          <a:p>
            <a:pPr marL="450850" indent="-450850">
              <a:buFont typeface="Arial"/>
              <a:buChar char="•"/>
            </a:pPr>
            <a:r>
              <a:rPr lang="en-US" dirty="0" smtClean="0"/>
              <a:t>Men compare negotiating to a wrestling match, while women compare it to a trip to the dentist</a:t>
            </a:r>
          </a:p>
          <a:p>
            <a:pPr marL="450850" indent="-450850">
              <a:buFont typeface="Arial"/>
              <a:buChar char="•"/>
            </a:pPr>
            <a:r>
              <a:rPr lang="en-US" dirty="0" smtClean="0"/>
              <a:t>Women are willing to pay an additional $1353 for a car in order to avoid negotiation </a:t>
            </a:r>
          </a:p>
          <a:p>
            <a:pPr marL="450850" indent="-450850">
              <a:buFont typeface="Arial"/>
              <a:buChar char="•"/>
            </a:pPr>
            <a:r>
              <a:rPr lang="en-US" dirty="0" smtClean="0"/>
              <a:t>Women who do negotiate wind up with 30% less on average than men who negotiate</a:t>
            </a:r>
          </a:p>
          <a:p>
            <a:endParaRPr lang="en-US" dirty="0"/>
          </a:p>
        </p:txBody>
      </p:sp>
    </p:spTree>
  </p:cSld>
  <p:clrMapOvr>
    <a:masterClrMapping/>
  </p:clrMapOvr>
  <p:transition>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533400" y="1447800"/>
            <a:ext cx="7543800" cy="4876800"/>
          </a:xfrm>
        </p:spPr>
        <p:txBody>
          <a:bodyPr>
            <a:normAutofit/>
          </a:bodyPr>
          <a:lstStyle/>
          <a:p>
            <a:pPr algn="ctr"/>
            <a:r>
              <a:rPr lang="en-US" sz="3200" dirty="0" smtClean="0"/>
              <a:t>Fairness</a:t>
            </a:r>
            <a:endParaRPr lang="en-US" dirty="0" smtClean="0"/>
          </a:p>
          <a:p>
            <a:r>
              <a:rPr lang="en-US" dirty="0" smtClean="0"/>
              <a:t>Psychologists have defined three dimensions to how people perceive fairness:</a:t>
            </a:r>
          </a:p>
          <a:p>
            <a:r>
              <a:rPr lang="en-US" dirty="0" smtClean="0"/>
              <a:t>1) </a:t>
            </a:r>
            <a:r>
              <a:rPr lang="en-US" b="1" dirty="0" smtClean="0"/>
              <a:t>Outcomes fairness</a:t>
            </a:r>
            <a:r>
              <a:rPr lang="en-US" dirty="0" smtClean="0"/>
              <a:t>: do all individuals have access to the same information? Are assessments based upon clearly-defined expectations? </a:t>
            </a:r>
          </a:p>
        </p:txBody>
      </p:sp>
      <p:sp>
        <p:nvSpPr>
          <p:cNvPr id="3" name="TextBox 2"/>
          <p:cNvSpPr txBox="1"/>
          <p:nvPr/>
        </p:nvSpPr>
        <p:spPr>
          <a:xfrm>
            <a:off x="3200400" y="381000"/>
            <a:ext cx="4457658" cy="369332"/>
          </a:xfrm>
          <a:prstGeom prst="rect">
            <a:avLst/>
          </a:prstGeom>
          <a:noFill/>
        </p:spPr>
        <p:txBody>
          <a:bodyPr wrap="none" rtlCol="0">
            <a:spAutoFit/>
          </a:bodyPr>
          <a:lstStyle/>
          <a:p>
            <a:r>
              <a:rPr lang="en-US" dirty="0" smtClean="0"/>
              <a:t>The psychology of gender: general issues </a:t>
            </a:r>
            <a:endParaRPr lang="en-US" dirty="0"/>
          </a:p>
        </p:txBody>
      </p:sp>
    </p:spTree>
  </p:cSld>
  <p:clrMapOvr>
    <a:masterClrMapping/>
  </p:clrMapOvr>
  <p:transition>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533400" y="1447800"/>
            <a:ext cx="7543800" cy="4876800"/>
          </a:xfrm>
        </p:spPr>
        <p:txBody>
          <a:bodyPr>
            <a:normAutofit/>
          </a:bodyPr>
          <a:lstStyle/>
          <a:p>
            <a:pPr algn="ctr"/>
            <a:r>
              <a:rPr lang="en-US" sz="3200" dirty="0" smtClean="0"/>
              <a:t>Fairness</a:t>
            </a:r>
            <a:endParaRPr lang="en-US" dirty="0" smtClean="0"/>
          </a:p>
          <a:p>
            <a:r>
              <a:rPr lang="en-US" dirty="0" smtClean="0"/>
              <a:t>Psychologists have defined three dimensions to how people perceive fairness:</a:t>
            </a:r>
          </a:p>
          <a:p>
            <a:r>
              <a:rPr lang="en-US" dirty="0" smtClean="0">
                <a:solidFill>
                  <a:schemeClr val="tx2">
                    <a:lumMod val="40000"/>
                    <a:lumOff val="60000"/>
                  </a:schemeClr>
                </a:solidFill>
              </a:rPr>
              <a:t>1) </a:t>
            </a:r>
            <a:r>
              <a:rPr lang="en-US" b="1" dirty="0" smtClean="0">
                <a:solidFill>
                  <a:schemeClr val="tx2">
                    <a:lumMod val="40000"/>
                    <a:lumOff val="60000"/>
                  </a:schemeClr>
                </a:solidFill>
              </a:rPr>
              <a:t>Outcomes fairness</a:t>
            </a:r>
            <a:r>
              <a:rPr lang="en-US" dirty="0" smtClean="0">
                <a:solidFill>
                  <a:schemeClr val="tx2">
                    <a:lumMod val="40000"/>
                    <a:lumOff val="60000"/>
                  </a:schemeClr>
                </a:solidFill>
              </a:rPr>
              <a:t>: do all individuals have access to the same information? Are assessments based upon clearly-defined expectations? </a:t>
            </a:r>
          </a:p>
          <a:p>
            <a:r>
              <a:rPr lang="en-US" dirty="0" smtClean="0"/>
              <a:t>2) </a:t>
            </a:r>
            <a:r>
              <a:rPr lang="en-US" b="1" dirty="0" smtClean="0"/>
              <a:t>Procedural fairness</a:t>
            </a:r>
            <a:r>
              <a:rPr lang="en-US" dirty="0" smtClean="0"/>
              <a:t>: are processes clear to all individuals? Are they given constructive feedback? Are the rules applied to all individuals equally?</a:t>
            </a:r>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242" name="Text Placeholder 1"/>
          <p:cNvSpPr>
            <a:spLocks noGrp="1"/>
          </p:cNvSpPr>
          <p:nvPr>
            <p:ph type="body" sz="quarter" idx="10"/>
          </p:nvPr>
        </p:nvSpPr>
        <p:spPr bwMode="auto">
          <a:noFill/>
          <a:ln>
            <a:miter lim="800000"/>
            <a:headEnd/>
            <a:tailEnd/>
          </a:ln>
        </p:spPr>
        <p:txBody>
          <a:bodyPr vert="horz" wrap="square" lIns="91440" tIns="45720" rIns="91440" bIns="45720" numCol="1" anchor="t" anchorCtr="0" compatLnSpc="1">
            <a:prstTxWarp prst="textNoShape">
              <a:avLst/>
            </a:prstTxWarp>
          </a:bodyPr>
          <a:lstStyle/>
          <a:p>
            <a:pPr marL="515938" indent="-515938">
              <a:buFont typeface="Arial" pitchFamily="-65" charset="0"/>
              <a:buChar char="•"/>
            </a:pPr>
            <a:r>
              <a:rPr lang="en-US" dirty="0"/>
              <a:t>Overview of</a:t>
            </a:r>
            <a:r>
              <a:rPr lang="en-US" dirty="0" smtClean="0"/>
              <a:t> social science literature (Herbers)</a:t>
            </a:r>
          </a:p>
          <a:p>
            <a:pPr marL="515938" indent="-515938">
              <a:buFont typeface="Arial" pitchFamily="-65" charset="0"/>
              <a:buChar char="•"/>
            </a:pPr>
            <a:r>
              <a:rPr lang="en-US" dirty="0"/>
              <a:t>The</a:t>
            </a:r>
            <a:r>
              <a:rPr lang="en-US" dirty="0" smtClean="0"/>
              <a:t> climate for women faculty at </a:t>
            </a:r>
            <a:r>
              <a:rPr lang="en-US" dirty="0"/>
              <a:t>Ohio </a:t>
            </a:r>
            <a:r>
              <a:rPr lang="en-US" dirty="0" smtClean="0"/>
              <a:t>State (Carpenter-</a:t>
            </a:r>
            <a:r>
              <a:rPr lang="en-US" dirty="0" err="1" smtClean="0"/>
              <a:t>Hubin</a:t>
            </a:r>
            <a:r>
              <a:rPr lang="en-US" dirty="0" smtClean="0"/>
              <a:t>)</a:t>
            </a:r>
          </a:p>
        </p:txBody>
      </p:sp>
      <p:sp>
        <p:nvSpPr>
          <p:cNvPr id="3" name="TextBox 2"/>
          <p:cNvSpPr txBox="1"/>
          <p:nvPr/>
        </p:nvSpPr>
        <p:spPr>
          <a:xfrm>
            <a:off x="762000" y="304800"/>
            <a:ext cx="7543800" cy="646113"/>
          </a:xfrm>
          <a:prstGeom prst="rect">
            <a:avLst/>
          </a:prstGeom>
          <a:noFill/>
        </p:spPr>
        <p:txBody>
          <a:bodyPr>
            <a:prstTxWarp prst="textNoShape">
              <a:avLst/>
            </a:prstTxWarp>
            <a:spAutoFit/>
          </a:bodyPr>
          <a:lstStyle/>
          <a:p>
            <a:pPr algn="r"/>
            <a:r>
              <a:rPr lang="en-US" sz="3600" b="1">
                <a:solidFill>
                  <a:schemeClr val="tx2"/>
                </a:solidFill>
                <a:latin typeface="Calibri" pitchFamily="-65" charset="0"/>
              </a:rPr>
              <a:t>Outline</a:t>
            </a:r>
            <a:endParaRPr lang="en-US" sz="3600" b="1">
              <a:solidFill>
                <a:schemeClr val="tx2"/>
              </a:solidFill>
              <a:effectLst>
                <a:outerShdw blurRad="38100" dist="38100" dir="2700000" algn="tl">
                  <a:srgbClr val="DDDDDD"/>
                </a:outerShdw>
              </a:effectLst>
              <a:latin typeface="Calibri" pitchFamily="-65" charset="0"/>
            </a:endParaRPr>
          </a:p>
        </p:txBody>
      </p:sp>
    </p:spTree>
  </p:cSld>
  <p:clrMapOvr>
    <a:masterClrMapping/>
  </p:clrMapOvr>
  <p:transition>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533400" y="1447800"/>
            <a:ext cx="7543800" cy="4876800"/>
          </a:xfrm>
        </p:spPr>
        <p:txBody>
          <a:bodyPr>
            <a:normAutofit lnSpcReduction="10000"/>
          </a:bodyPr>
          <a:lstStyle/>
          <a:p>
            <a:pPr algn="ctr"/>
            <a:r>
              <a:rPr lang="en-US" sz="3200" dirty="0" smtClean="0"/>
              <a:t>Fairness</a:t>
            </a:r>
            <a:endParaRPr lang="en-US" dirty="0" smtClean="0"/>
          </a:p>
          <a:p>
            <a:r>
              <a:rPr lang="en-US" dirty="0" smtClean="0"/>
              <a:t>Psychologists have defined three dimensions to how people perceive fairness:</a:t>
            </a:r>
          </a:p>
          <a:p>
            <a:r>
              <a:rPr lang="en-US" dirty="0" smtClean="0">
                <a:solidFill>
                  <a:schemeClr val="tx2">
                    <a:lumMod val="40000"/>
                    <a:lumOff val="60000"/>
                  </a:schemeClr>
                </a:solidFill>
              </a:rPr>
              <a:t>1) </a:t>
            </a:r>
            <a:r>
              <a:rPr lang="en-US" b="1" dirty="0" smtClean="0">
                <a:solidFill>
                  <a:schemeClr val="tx2">
                    <a:lumMod val="40000"/>
                    <a:lumOff val="60000"/>
                  </a:schemeClr>
                </a:solidFill>
              </a:rPr>
              <a:t>Outcomes fairness</a:t>
            </a:r>
            <a:r>
              <a:rPr lang="en-US" dirty="0" smtClean="0">
                <a:solidFill>
                  <a:schemeClr val="tx2">
                    <a:lumMod val="40000"/>
                    <a:lumOff val="60000"/>
                  </a:schemeClr>
                </a:solidFill>
              </a:rPr>
              <a:t>: do all individuals have access to the same information? Are assessments based upon clearly-defined expectations? </a:t>
            </a:r>
          </a:p>
          <a:p>
            <a:r>
              <a:rPr lang="en-US" dirty="0" smtClean="0">
                <a:solidFill>
                  <a:schemeClr val="tx2">
                    <a:lumMod val="40000"/>
                    <a:lumOff val="60000"/>
                  </a:schemeClr>
                </a:solidFill>
              </a:rPr>
              <a:t>2) </a:t>
            </a:r>
            <a:r>
              <a:rPr lang="en-US" b="1" dirty="0" smtClean="0">
                <a:solidFill>
                  <a:schemeClr val="tx2">
                    <a:lumMod val="40000"/>
                    <a:lumOff val="60000"/>
                  </a:schemeClr>
                </a:solidFill>
              </a:rPr>
              <a:t>Procedural fairness</a:t>
            </a:r>
            <a:r>
              <a:rPr lang="en-US" dirty="0" smtClean="0">
                <a:solidFill>
                  <a:schemeClr val="tx2">
                    <a:lumMod val="40000"/>
                    <a:lumOff val="60000"/>
                  </a:schemeClr>
                </a:solidFill>
              </a:rPr>
              <a:t>: are processes clear to all individuals? Are they given constructive feedback? Are the rules applied to all individuals equally?</a:t>
            </a:r>
          </a:p>
          <a:p>
            <a:r>
              <a:rPr lang="en-US" dirty="0" smtClean="0"/>
              <a:t>3) </a:t>
            </a:r>
            <a:r>
              <a:rPr lang="en-US" b="1" dirty="0" smtClean="0"/>
              <a:t>Interactional fairness</a:t>
            </a:r>
            <a:r>
              <a:rPr lang="en-US" dirty="0" smtClean="0"/>
              <a:t>: are individuals given access to the same social networks, and are they treated with respect, propriety, integrity, and impartiality?</a:t>
            </a:r>
            <a:endParaRPr lang="en-US" dirty="0"/>
          </a:p>
        </p:txBody>
      </p:sp>
    </p:spTree>
  </p:cSld>
  <p:clrMapOvr>
    <a:masterClrMapping/>
  </p:clrMapOvr>
  <p:transition>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533400" y="1143000"/>
            <a:ext cx="7543800" cy="4876800"/>
          </a:xfrm>
        </p:spPr>
        <p:txBody>
          <a:bodyPr/>
          <a:lstStyle/>
          <a:p>
            <a:r>
              <a:rPr lang="en-US" dirty="0" smtClean="0"/>
              <a:t>Psychological research has demonstrated that outcomes fairness is the least important dimension to individuals.</a:t>
            </a:r>
          </a:p>
          <a:p>
            <a:endParaRPr lang="en-US" dirty="0" smtClean="0"/>
          </a:p>
          <a:p>
            <a:r>
              <a:rPr lang="en-US" i="1" dirty="0" smtClean="0"/>
              <a:t>Example: </a:t>
            </a:r>
            <a:r>
              <a:rPr lang="en-US" dirty="0" smtClean="0"/>
              <a:t>classroom teaching</a:t>
            </a:r>
          </a:p>
          <a:p>
            <a:pPr marL="804863" indent="-804863"/>
            <a:r>
              <a:rPr lang="en-US" dirty="0" smtClean="0"/>
              <a:t>Outcomes fairness: clear syllabus, accurate assessments, grading based upon performance</a:t>
            </a:r>
          </a:p>
          <a:p>
            <a:pPr marL="804863" indent="-804863"/>
            <a:r>
              <a:rPr lang="en-US" dirty="0" smtClean="0"/>
              <a:t>Procedural fairness: workload, test coverage, responsiveness to students </a:t>
            </a:r>
          </a:p>
          <a:p>
            <a:pPr marL="804863" indent="-804863"/>
            <a:r>
              <a:rPr lang="en-US" dirty="0" smtClean="0"/>
              <a:t>Interactional fairness: impartiality, respect, integrity, propriety of behavior</a:t>
            </a:r>
          </a:p>
          <a:p>
            <a:endParaRPr lang="en-US" dirty="0"/>
          </a:p>
        </p:txBody>
      </p:sp>
    </p:spTree>
  </p:cSld>
  <p:clrMapOvr>
    <a:masterClrMapping/>
  </p:clrMapOvr>
  <p:transition>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533400" y="1143000"/>
            <a:ext cx="7543800" cy="4876800"/>
          </a:xfrm>
        </p:spPr>
        <p:txBody>
          <a:bodyPr/>
          <a:lstStyle/>
          <a:p>
            <a:r>
              <a:rPr lang="en-US" dirty="0" smtClean="0"/>
              <a:t>Psychological research has demonstrated that outcomes fairness is the least important dimension to individuals.</a:t>
            </a:r>
          </a:p>
          <a:p>
            <a:endParaRPr lang="en-US" dirty="0" smtClean="0"/>
          </a:p>
          <a:p>
            <a:r>
              <a:rPr lang="en-US" i="1" dirty="0" smtClean="0"/>
              <a:t>Example: </a:t>
            </a:r>
            <a:r>
              <a:rPr lang="en-US" dirty="0" smtClean="0"/>
              <a:t>classroom teaching</a:t>
            </a:r>
          </a:p>
          <a:p>
            <a:pPr marL="804863" indent="-804863"/>
            <a:r>
              <a:rPr lang="en-US" dirty="0" smtClean="0"/>
              <a:t>Outcomes fairness: clear syllabus, accurate assessments, grading based upon performance </a:t>
            </a:r>
            <a:r>
              <a:rPr lang="en-US" dirty="0" smtClean="0">
                <a:solidFill>
                  <a:schemeClr val="accent2"/>
                </a:solidFill>
              </a:rPr>
              <a:t>Rank = 3</a:t>
            </a:r>
            <a:endParaRPr lang="en-US" dirty="0" smtClean="0"/>
          </a:p>
          <a:p>
            <a:pPr marL="804863" indent="-804863"/>
            <a:r>
              <a:rPr lang="en-US" dirty="0" smtClean="0"/>
              <a:t>Procedural fairness: workload, test coverage, responsiveness to students </a:t>
            </a:r>
            <a:r>
              <a:rPr lang="en-US" dirty="0" smtClean="0">
                <a:solidFill>
                  <a:schemeClr val="accent2"/>
                </a:solidFill>
              </a:rPr>
              <a:t>Rank = 2</a:t>
            </a:r>
            <a:endParaRPr lang="en-US" dirty="0" smtClean="0"/>
          </a:p>
          <a:p>
            <a:pPr marL="804863" indent="-804863"/>
            <a:r>
              <a:rPr lang="en-US" dirty="0" smtClean="0"/>
              <a:t>Interactional fairness: impartiality, respect, integrity, propriety </a:t>
            </a:r>
            <a:r>
              <a:rPr lang="en-US" smtClean="0"/>
              <a:t>of behavior </a:t>
            </a:r>
            <a:r>
              <a:rPr lang="en-US" smtClean="0">
                <a:solidFill>
                  <a:schemeClr val="accent2"/>
                </a:solidFill>
              </a:rPr>
              <a:t>Rank </a:t>
            </a:r>
            <a:r>
              <a:rPr lang="en-US" dirty="0" smtClean="0">
                <a:solidFill>
                  <a:schemeClr val="accent2"/>
                </a:solidFill>
              </a:rPr>
              <a:t>= 1</a:t>
            </a:r>
            <a:endParaRPr lang="en-US" dirty="0" smtClean="0"/>
          </a:p>
          <a:p>
            <a:endParaRPr lang="en-US" dirty="0"/>
          </a:p>
        </p:txBody>
      </p:sp>
    </p:spTree>
  </p:cSld>
  <p:clrMapOvr>
    <a:masterClrMapping/>
  </p:clrMapOvr>
  <p:transition>
    <p:fad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533400" y="1143000"/>
            <a:ext cx="7543800" cy="4876800"/>
          </a:xfrm>
        </p:spPr>
        <p:txBody>
          <a:bodyPr/>
          <a:lstStyle/>
          <a:p>
            <a:r>
              <a:rPr lang="en-US" dirty="0" smtClean="0"/>
              <a:t>Example: climate data from a research university on the east coast</a:t>
            </a:r>
            <a:endParaRPr lang="en-US" dirty="0"/>
          </a:p>
        </p:txBody>
      </p:sp>
      <p:sp>
        <p:nvSpPr>
          <p:cNvPr id="5" name="Text Box 12"/>
          <p:cNvSpPr txBox="1">
            <a:spLocks noChangeArrowheads="1"/>
          </p:cNvSpPr>
          <p:nvPr/>
        </p:nvSpPr>
        <p:spPr bwMode="auto">
          <a:xfrm>
            <a:off x="763587" y="6415087"/>
            <a:ext cx="7070725" cy="366713"/>
          </a:xfrm>
          <a:prstGeom prst="rect">
            <a:avLst/>
          </a:prstGeom>
          <a:noFill/>
          <a:ln w="9525">
            <a:noFill/>
            <a:miter lim="800000"/>
            <a:headEnd/>
            <a:tailEnd/>
          </a:ln>
          <a:effectLst/>
        </p:spPr>
        <p:txBody>
          <a:bodyPr>
            <a:prstTxWarp prst="textNoShape">
              <a:avLst/>
            </a:prstTxWarp>
            <a:spAutoFit/>
          </a:bodyPr>
          <a:lstStyle/>
          <a:p>
            <a:r>
              <a:rPr lang="en-US"/>
              <a:t>Example: I feel like I “fit” in my department.</a:t>
            </a:r>
          </a:p>
        </p:txBody>
      </p:sp>
      <p:graphicFrame>
        <p:nvGraphicFramePr>
          <p:cNvPr id="6" name="Object 16"/>
          <p:cNvGraphicFramePr>
            <a:graphicFrameLocks noChangeAspect="1"/>
          </p:cNvGraphicFramePr>
          <p:nvPr/>
        </p:nvGraphicFramePr>
        <p:xfrm>
          <a:off x="609600" y="2133600"/>
          <a:ext cx="7313612" cy="4114800"/>
        </p:xfrm>
        <a:graphic>
          <a:graphicData uri="http://schemas.openxmlformats.org/presentationml/2006/ole">
            <p:oleObj spid="_x0000_s58371" name="Chart" r:id="rId3" imgW="6451600" imgH="3708400" progId="Excel.Sheet.8">
              <p:embed/>
            </p:oleObj>
          </a:graphicData>
        </a:graphic>
      </p:graphicFrame>
      <p:sp>
        <p:nvSpPr>
          <p:cNvPr id="7" name="Text Box 17"/>
          <p:cNvSpPr txBox="1">
            <a:spLocks noChangeArrowheads="1"/>
          </p:cNvSpPr>
          <p:nvPr/>
        </p:nvSpPr>
        <p:spPr bwMode="auto">
          <a:xfrm>
            <a:off x="1295400" y="5791200"/>
            <a:ext cx="2895600" cy="320675"/>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sz="1500" i="1" dirty="0"/>
              <a:t>t(1,69)</a:t>
            </a:r>
            <a:r>
              <a:rPr lang="en-US" sz="1500" dirty="0"/>
              <a:t> = 2.89, </a:t>
            </a:r>
            <a:r>
              <a:rPr lang="en-US" sz="1500" i="1" dirty="0" err="1"/>
              <a:t>p</a:t>
            </a:r>
            <a:r>
              <a:rPr lang="en-US" sz="1500" dirty="0"/>
              <a:t> &lt; 0.01</a:t>
            </a:r>
          </a:p>
        </p:txBody>
      </p:sp>
    </p:spTree>
  </p:cSld>
  <p:clrMapOvr>
    <a:masterClrMapping/>
  </p:clrMapOvr>
  <p:transition>
    <p:fad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76200" y="1339850"/>
            <a:ext cx="7543800" cy="4876800"/>
          </a:xfrm>
        </p:spPr>
        <p:txBody>
          <a:bodyPr/>
          <a:lstStyle/>
          <a:p>
            <a:endParaRPr lang="en-US" dirty="0"/>
          </a:p>
        </p:txBody>
      </p:sp>
      <p:sp>
        <p:nvSpPr>
          <p:cNvPr id="4" name="Text Box 14"/>
          <p:cNvSpPr txBox="1">
            <a:spLocks noChangeArrowheads="1"/>
          </p:cNvSpPr>
          <p:nvPr/>
        </p:nvSpPr>
        <p:spPr bwMode="auto">
          <a:xfrm>
            <a:off x="914400" y="5759450"/>
            <a:ext cx="7289800" cy="641350"/>
          </a:xfrm>
          <a:prstGeom prst="rect">
            <a:avLst/>
          </a:prstGeom>
          <a:noFill/>
          <a:ln w="9525">
            <a:noFill/>
            <a:miter lim="800000"/>
            <a:headEnd/>
            <a:tailEnd/>
          </a:ln>
          <a:effectLst/>
        </p:spPr>
        <p:txBody>
          <a:bodyPr>
            <a:prstTxWarp prst="textNoShape">
              <a:avLst/>
            </a:prstTxWarp>
            <a:spAutoFit/>
          </a:bodyPr>
          <a:lstStyle/>
          <a:p>
            <a:r>
              <a:rPr lang="en-US"/>
              <a:t>Example: Communication is good among the people in my department.</a:t>
            </a:r>
          </a:p>
        </p:txBody>
      </p:sp>
      <p:graphicFrame>
        <p:nvGraphicFramePr>
          <p:cNvPr id="5" name="Object 17"/>
          <p:cNvGraphicFramePr>
            <a:graphicFrameLocks noChangeAspect="1"/>
          </p:cNvGraphicFramePr>
          <p:nvPr/>
        </p:nvGraphicFramePr>
        <p:xfrm>
          <a:off x="760413" y="1644650"/>
          <a:ext cx="7313612" cy="4114800"/>
        </p:xfrm>
        <a:graphic>
          <a:graphicData uri="http://schemas.openxmlformats.org/presentationml/2006/ole">
            <p:oleObj spid="_x0000_s60418" name="Chart" r:id="rId3" imgW="6083300" imgH="3746500" progId="Excel.Sheet.8">
              <p:embed/>
            </p:oleObj>
          </a:graphicData>
        </a:graphic>
      </p:graphicFrame>
      <p:sp>
        <p:nvSpPr>
          <p:cNvPr id="6" name="Rectangle 18"/>
          <p:cNvSpPr>
            <a:spLocks noChangeArrowheads="1"/>
          </p:cNvSpPr>
          <p:nvPr/>
        </p:nvSpPr>
        <p:spPr bwMode="auto">
          <a:xfrm>
            <a:off x="914400" y="5302250"/>
            <a:ext cx="2590800" cy="320675"/>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sz="1500" i="1"/>
              <a:t>t(1,76)</a:t>
            </a:r>
            <a:r>
              <a:rPr lang="en-US" sz="1500"/>
              <a:t> = 3.10, </a:t>
            </a:r>
            <a:r>
              <a:rPr lang="en-US" sz="1500" i="1"/>
              <a:t>p</a:t>
            </a:r>
            <a:r>
              <a:rPr lang="en-US" sz="1500"/>
              <a:t> &lt; 0.01</a:t>
            </a:r>
          </a:p>
        </p:txBody>
      </p:sp>
    </p:spTree>
  </p:cSld>
  <p:clrMapOvr>
    <a:masterClrMapping/>
  </p:clrMapOvr>
  <p:transition>
    <p:fad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gn="ctr"/>
            <a:r>
              <a:rPr lang="en-US" sz="3200" dirty="0" smtClean="0"/>
              <a:t>A look at the pipeline:</a:t>
            </a:r>
          </a:p>
          <a:p>
            <a:endParaRPr lang="en-US" sz="3200" dirty="0" smtClean="0"/>
          </a:p>
          <a:p>
            <a:pPr marL="1835150"/>
            <a:r>
              <a:rPr lang="en-US" sz="3200" dirty="0" smtClean="0"/>
              <a:t>Undergraduate students</a:t>
            </a:r>
          </a:p>
          <a:p>
            <a:pPr marL="1835150"/>
            <a:r>
              <a:rPr lang="en-US" sz="3200" dirty="0" smtClean="0"/>
              <a:t>Graduate students</a:t>
            </a:r>
          </a:p>
          <a:p>
            <a:pPr marL="1835150"/>
            <a:r>
              <a:rPr lang="en-US" sz="3200" dirty="0" err="1" smtClean="0"/>
              <a:t>Postdocs</a:t>
            </a:r>
            <a:endParaRPr lang="en-US" sz="3200" dirty="0" smtClean="0"/>
          </a:p>
          <a:p>
            <a:pPr marL="1835150"/>
            <a:r>
              <a:rPr lang="en-US" sz="3200" dirty="0" smtClean="0"/>
              <a:t>Faculty</a:t>
            </a:r>
            <a:endParaRPr lang="en-US" sz="3200" dirty="0"/>
          </a:p>
        </p:txBody>
      </p:sp>
    </p:spTree>
  </p:cSld>
  <p:clrMapOvr>
    <a:masterClrMapping/>
  </p:clrMapOvr>
  <p:transition>
    <p:fad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533400" y="1295400"/>
            <a:ext cx="8153400" cy="4876800"/>
          </a:xfrm>
        </p:spPr>
        <p:txBody>
          <a:bodyPr vert="horz" wrap="square" lIns="91440" tIns="45720" rIns="91440" bIns="45720" numCol="1" anchor="t" anchorCtr="0" compatLnSpc="1">
            <a:prstTxWarp prst="textNoShape">
              <a:avLst/>
            </a:prstTxWarp>
          </a:bodyPr>
          <a:lstStyle/>
          <a:p>
            <a:pPr marL="1593850">
              <a:buFont typeface="Arial" pitchFamily="-65" charset="0"/>
              <a:buNone/>
            </a:pPr>
            <a:r>
              <a:rPr lang="en-US" dirty="0"/>
              <a:t>why</a:t>
            </a:r>
            <a:r>
              <a:rPr lang="en-US" dirty="0" smtClean="0"/>
              <a:t> undergraduates </a:t>
            </a:r>
            <a:r>
              <a:rPr lang="en-US" dirty="0"/>
              <a:t>switch from STEM majors:</a:t>
            </a:r>
          </a:p>
          <a:p>
            <a:pPr marL="747713" indent="1255713">
              <a:buFont typeface="Arial" pitchFamily="-65" charset="0"/>
              <a:buNone/>
            </a:pPr>
            <a:endParaRPr lang="en-US" dirty="0"/>
          </a:p>
          <a:p>
            <a:pPr marL="747713" indent="1255713">
              <a:buFont typeface="Arial" pitchFamily="-65" charset="0"/>
              <a:buNone/>
            </a:pPr>
            <a:endParaRPr lang="en-US" dirty="0"/>
          </a:p>
        </p:txBody>
      </p:sp>
      <p:graphicFrame>
        <p:nvGraphicFramePr>
          <p:cNvPr id="3" name="Table 2"/>
          <p:cNvGraphicFramePr>
            <a:graphicFrameLocks noGrp="1"/>
          </p:cNvGraphicFramePr>
          <p:nvPr/>
        </p:nvGraphicFramePr>
        <p:xfrm>
          <a:off x="2209800" y="2057400"/>
          <a:ext cx="6096000" cy="3147060"/>
        </p:xfrm>
        <a:graphic>
          <a:graphicData uri="http://schemas.openxmlformats.org/drawingml/2006/table">
            <a:tbl>
              <a:tblPr/>
              <a:tblGrid>
                <a:gridCol w="3048000"/>
                <a:gridCol w="3048000"/>
              </a:tblGrid>
              <a:tr h="752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a:ln>
                            <a:noFill/>
                          </a:ln>
                          <a:solidFill>
                            <a:srgbClr val="FFFFFF"/>
                          </a:solidFill>
                          <a:effectLst/>
                          <a:latin typeface="Calibri" pitchFamily="-65" charset="0"/>
                          <a:ea typeface="Arial" pitchFamily="-65" charset="0"/>
                          <a:cs typeface="Arial" pitchFamily="-65" charset="0"/>
                        </a:rPr>
                        <a:t>Men</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a:ln>
                            <a:noFill/>
                          </a:ln>
                          <a:solidFill>
                            <a:srgbClr val="FFFFFF"/>
                          </a:solidFill>
                          <a:effectLst/>
                          <a:latin typeface="Calibri" pitchFamily="-65" charset="0"/>
                          <a:ea typeface="Arial" pitchFamily="-65" charset="0"/>
                          <a:cs typeface="Arial" pitchFamily="-65" charset="0"/>
                        </a:rPr>
                        <a:t>Women</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rgbClr val="000000"/>
                          </a:solidFill>
                          <a:effectLst/>
                          <a:latin typeface="Calibri" pitchFamily="-65" charset="0"/>
                          <a:ea typeface="Arial" pitchFamily="-65" charset="0"/>
                          <a:cs typeface="Arial" pitchFamily="-65" charset="0"/>
                        </a:rPr>
                        <a:t>1. Loss of interest in STEM</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rgbClr val="000000"/>
                          </a:solidFill>
                          <a:effectLst/>
                          <a:latin typeface="Calibri" pitchFamily="-65" charset="0"/>
                          <a:ea typeface="Arial" pitchFamily="-65" charset="0"/>
                          <a:cs typeface="Arial" pitchFamily="-65" charset="0"/>
                        </a:rPr>
                        <a:t>1. Other majors offer better education</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rgbClr val="000000"/>
                          </a:solidFill>
                          <a:effectLst/>
                          <a:latin typeface="Calibri" pitchFamily="-65" charset="0"/>
                          <a:ea typeface="Arial" pitchFamily="-65" charset="0"/>
                          <a:cs typeface="Arial" pitchFamily="-65" charset="0"/>
                        </a:rPr>
                        <a:t>2.Curriculum Overload</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rgbClr val="000000"/>
                          </a:solidFill>
                          <a:effectLst/>
                          <a:latin typeface="Calibri" pitchFamily="-65" charset="0"/>
                          <a:ea typeface="Arial" pitchFamily="-65" charset="0"/>
                          <a:cs typeface="Arial" pitchFamily="-65" charset="0"/>
                        </a:rPr>
                        <a:t>2. Loss of interest in STEM</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rgbClr val="000000"/>
                          </a:solidFill>
                          <a:effectLst/>
                          <a:latin typeface="Calibri" pitchFamily="-65" charset="0"/>
                          <a:ea typeface="Arial" pitchFamily="-65" charset="0"/>
                          <a:cs typeface="Arial" pitchFamily="-65" charset="0"/>
                        </a:rPr>
                        <a:t>3. Poor teaching in STEM</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rgbClr val="000000"/>
                          </a:solidFill>
                          <a:effectLst/>
                          <a:latin typeface="Calibri" pitchFamily="-65" charset="0"/>
                          <a:ea typeface="Arial" pitchFamily="-65" charset="0"/>
                          <a:cs typeface="Arial" pitchFamily="-65" charset="0"/>
                        </a:rPr>
                        <a:t>3. Rejection of STEM lifestyle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rgbClr val="000000"/>
                          </a:solidFill>
                          <a:effectLst/>
                          <a:latin typeface="Calibri" pitchFamily="-65" charset="0"/>
                          <a:ea typeface="Arial" pitchFamily="-65" charset="0"/>
                          <a:cs typeface="Arial" pitchFamily="-65" charset="0"/>
                        </a:rPr>
                        <a:t>4. Career path too hard</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rgbClr val="000000"/>
                          </a:solidFill>
                          <a:effectLst/>
                          <a:latin typeface="Calibri" pitchFamily="-65" charset="0"/>
                          <a:ea typeface="Arial" pitchFamily="-65" charset="0"/>
                          <a:cs typeface="Arial" pitchFamily="-65" charset="0"/>
                        </a:rPr>
                        <a:t>4. Poor teaching in STEM</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rgbClr val="000000"/>
                          </a:solidFill>
                          <a:effectLst/>
                          <a:latin typeface="Calibri" pitchFamily="-65" charset="0"/>
                          <a:ea typeface="Arial" pitchFamily="-65" charset="0"/>
                          <a:cs typeface="Arial" pitchFamily="-65" charset="0"/>
                        </a:rPr>
                        <a:t>5. Other majors offer better education</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rgbClr val="000000"/>
                          </a:solidFill>
                          <a:effectLst/>
                          <a:latin typeface="Calibri" pitchFamily="-65" charset="0"/>
                          <a:ea typeface="Arial" pitchFamily="-65" charset="0"/>
                          <a:cs typeface="Arial" pitchFamily="-65" charset="0"/>
                        </a:rPr>
                        <a:t>5. Poor advising</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bl>
          </a:graphicData>
        </a:graphic>
      </p:graphicFrame>
      <p:pic>
        <p:nvPicPr>
          <p:cNvPr id="16410" name="Picture 3" descr="leaving-1.jpeg"/>
          <p:cNvPicPr>
            <a:picLocks noChangeAspect="1"/>
          </p:cNvPicPr>
          <p:nvPr/>
        </p:nvPicPr>
        <p:blipFill>
          <a:blip r:embed="rId2"/>
          <a:srcRect/>
          <a:stretch>
            <a:fillRect/>
          </a:stretch>
        </p:blipFill>
        <p:spPr bwMode="auto">
          <a:xfrm>
            <a:off x="0" y="1295400"/>
            <a:ext cx="1862138" cy="2770188"/>
          </a:xfrm>
          <a:prstGeom prst="rect">
            <a:avLst/>
          </a:prstGeom>
          <a:noFill/>
          <a:ln w="9525">
            <a:noFill/>
            <a:miter lim="800000"/>
            <a:headEnd/>
            <a:tailEnd/>
          </a:ln>
        </p:spPr>
      </p:pic>
      <p:sp>
        <p:nvSpPr>
          <p:cNvPr id="5" name="TextBox 4"/>
          <p:cNvSpPr txBox="1"/>
          <p:nvPr/>
        </p:nvSpPr>
        <p:spPr>
          <a:xfrm>
            <a:off x="5943600" y="381000"/>
            <a:ext cx="2147643" cy="369332"/>
          </a:xfrm>
          <a:prstGeom prst="rect">
            <a:avLst/>
          </a:prstGeom>
          <a:noFill/>
        </p:spPr>
        <p:txBody>
          <a:bodyPr wrap="none" rtlCol="0">
            <a:spAutoFit/>
          </a:bodyPr>
          <a:lstStyle/>
          <a:p>
            <a:r>
              <a:rPr lang="en-US" dirty="0" smtClean="0"/>
              <a:t>The STEM pipeline</a:t>
            </a:r>
            <a:endParaRPr lang="en-US" dirty="0"/>
          </a:p>
        </p:txBody>
      </p:sp>
    </p:spTree>
  </p:cSld>
  <p:clrMapOvr>
    <a:masterClrMapping/>
  </p:clrMapOvr>
  <p:transition>
    <p:fad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gn="ctr"/>
            <a:r>
              <a:rPr lang="en-US" dirty="0" smtClean="0"/>
              <a:t>Graduate students</a:t>
            </a:r>
          </a:p>
          <a:p>
            <a:pPr algn="ctr"/>
            <a:endParaRPr lang="en-US" dirty="0" smtClean="0"/>
          </a:p>
          <a:p>
            <a:pPr marL="508000" indent="-508000">
              <a:buFont typeface="Arial"/>
              <a:buChar char="•"/>
            </a:pPr>
            <a:r>
              <a:rPr lang="en-US" dirty="0" smtClean="0"/>
              <a:t>At entry (University of California campuses), 45% of men and 39% of women intend to become professors at a research university</a:t>
            </a:r>
          </a:p>
          <a:p>
            <a:pPr marL="508000" indent="-508000">
              <a:buFont typeface="Arial"/>
              <a:buChar char="•"/>
            </a:pPr>
            <a:r>
              <a:rPr lang="en-US" dirty="0" smtClean="0"/>
              <a:t>Within 2 years, only 36% and 29% still maintain that career aspiration. In the sciences, only 21% of the women wish to become research faculty by the time they graduate </a:t>
            </a:r>
          </a:p>
          <a:p>
            <a:pPr marL="508000" indent="-508000">
              <a:buFont typeface="Arial"/>
              <a:buChar char="•"/>
            </a:pPr>
            <a:r>
              <a:rPr lang="en-US" dirty="0" smtClean="0"/>
              <a:t>Those who changed their minds are aiming primarily for careers in business or government rather than other academic institutions </a:t>
            </a:r>
            <a:endParaRPr lang="en-US" dirty="0"/>
          </a:p>
        </p:txBody>
      </p:sp>
      <p:sp>
        <p:nvSpPr>
          <p:cNvPr id="3" name="TextBox 2"/>
          <p:cNvSpPr txBox="1"/>
          <p:nvPr/>
        </p:nvSpPr>
        <p:spPr>
          <a:xfrm>
            <a:off x="5943600" y="381000"/>
            <a:ext cx="2147643" cy="369332"/>
          </a:xfrm>
          <a:prstGeom prst="rect">
            <a:avLst/>
          </a:prstGeom>
          <a:noFill/>
        </p:spPr>
        <p:txBody>
          <a:bodyPr wrap="none" rtlCol="0">
            <a:spAutoFit/>
          </a:bodyPr>
          <a:lstStyle/>
          <a:p>
            <a:r>
              <a:rPr lang="en-US" dirty="0" smtClean="0"/>
              <a:t>The STEM pipeline</a:t>
            </a:r>
            <a:endParaRPr lang="en-US" dirty="0"/>
          </a:p>
        </p:txBody>
      </p:sp>
    </p:spTree>
  </p:cSld>
  <p:clrMapOvr>
    <a:masterClrMapping/>
  </p:clrMapOvr>
  <p:transition>
    <p:fad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smtClean="0"/>
              <a:t>Why graduate students leave the research track</a:t>
            </a:r>
          </a:p>
          <a:p>
            <a:endParaRPr lang="en-US" dirty="0"/>
          </a:p>
        </p:txBody>
      </p:sp>
      <p:graphicFrame>
        <p:nvGraphicFramePr>
          <p:cNvPr id="4" name="Table 3"/>
          <p:cNvGraphicFramePr>
            <a:graphicFrameLocks noGrp="1"/>
          </p:cNvGraphicFramePr>
          <p:nvPr/>
        </p:nvGraphicFramePr>
        <p:xfrm>
          <a:off x="1295400" y="1905000"/>
          <a:ext cx="6400800" cy="3403600"/>
        </p:xfrm>
        <a:graphic>
          <a:graphicData uri="http://schemas.openxmlformats.org/drawingml/2006/table">
            <a:tbl>
              <a:tblPr firstRow="1" bandRow="1">
                <a:tableStyleId>{5C22544A-7EE6-4342-B048-85BDC9FD1C3A}</a:tableStyleId>
              </a:tblPr>
              <a:tblGrid>
                <a:gridCol w="3200400"/>
                <a:gridCol w="3200400"/>
              </a:tblGrid>
              <a:tr h="370840">
                <a:tc>
                  <a:txBody>
                    <a:bodyPr/>
                    <a:lstStyle/>
                    <a:p>
                      <a:r>
                        <a:rPr lang="en-US" dirty="0" smtClean="0"/>
                        <a:t>Women</a:t>
                      </a:r>
                      <a:endParaRPr lang="en-US" dirty="0"/>
                    </a:p>
                  </a:txBody>
                  <a:tcPr/>
                </a:tc>
                <a:tc>
                  <a:txBody>
                    <a:bodyPr/>
                    <a:lstStyle/>
                    <a:p>
                      <a:r>
                        <a:rPr lang="en-US" dirty="0" smtClean="0"/>
                        <a:t>Men</a:t>
                      </a:r>
                      <a:endParaRPr lang="en-US" dirty="0"/>
                    </a:p>
                  </a:txBody>
                  <a:tcPr/>
                </a:tc>
              </a:tr>
              <a:tr h="370840">
                <a:tc>
                  <a:txBody>
                    <a:bodyPr/>
                    <a:lstStyle/>
                    <a:p>
                      <a:r>
                        <a:rPr lang="en-US" dirty="0" smtClean="0"/>
                        <a:t>1. Other life interests</a:t>
                      </a:r>
                      <a:endParaRPr lang="en-US" dirty="0"/>
                    </a:p>
                  </a:txBody>
                  <a:tcPr/>
                </a:tc>
                <a:tc>
                  <a:txBody>
                    <a:bodyPr/>
                    <a:lstStyle/>
                    <a:p>
                      <a:r>
                        <a:rPr lang="en-US" dirty="0" smtClean="0"/>
                        <a:t>1. Negative student experiences</a:t>
                      </a:r>
                      <a:endParaRPr lang="en-US" dirty="0"/>
                    </a:p>
                  </a:txBody>
                  <a:tcPr/>
                </a:tc>
              </a:tr>
              <a:tr h="370840">
                <a:tc>
                  <a:txBody>
                    <a:bodyPr/>
                    <a:lstStyle/>
                    <a:p>
                      <a:r>
                        <a:rPr lang="en-US" dirty="0" smtClean="0"/>
                        <a:t>2. Issues related to children</a:t>
                      </a:r>
                      <a:endParaRPr lang="en-US" dirty="0"/>
                    </a:p>
                  </a:txBody>
                  <a:tcPr/>
                </a:tc>
                <a:tc>
                  <a:txBody>
                    <a:bodyPr/>
                    <a:lstStyle/>
                    <a:p>
                      <a:r>
                        <a:rPr lang="en-US" dirty="0" smtClean="0"/>
                        <a:t>2. Other life interests</a:t>
                      </a:r>
                      <a:endParaRPr lang="en-US" dirty="0"/>
                    </a:p>
                  </a:txBody>
                  <a:tcPr/>
                </a:tc>
              </a:tr>
              <a:tr h="370840">
                <a:tc>
                  <a:txBody>
                    <a:bodyPr/>
                    <a:lstStyle/>
                    <a:p>
                      <a:r>
                        <a:rPr lang="en-US" dirty="0" smtClean="0"/>
                        <a:t>3. Negative student experiences</a:t>
                      </a:r>
                      <a:endParaRPr lang="en-US" dirty="0"/>
                    </a:p>
                  </a:txBody>
                  <a:tcPr/>
                </a:tc>
                <a:tc>
                  <a:txBody>
                    <a:bodyPr/>
                    <a:lstStyle/>
                    <a:p>
                      <a:r>
                        <a:rPr lang="en-US" dirty="0" smtClean="0"/>
                        <a:t>3. Professional activity too time consuming</a:t>
                      </a:r>
                      <a:endParaRPr lang="en-US" dirty="0"/>
                    </a:p>
                  </a:txBody>
                  <a:tcPr/>
                </a:tc>
              </a:tr>
              <a:tr h="370840">
                <a:tc>
                  <a:txBody>
                    <a:bodyPr/>
                    <a:lstStyle/>
                    <a:p>
                      <a:r>
                        <a:rPr lang="en-US" dirty="0" smtClean="0"/>
                        <a:t>4. Professional activity too time consuming</a:t>
                      </a:r>
                      <a:endParaRPr lang="en-US" dirty="0"/>
                    </a:p>
                  </a:txBody>
                  <a:tcPr/>
                </a:tc>
                <a:tc>
                  <a:txBody>
                    <a:bodyPr/>
                    <a:lstStyle/>
                    <a:p>
                      <a:r>
                        <a:rPr lang="en-US" dirty="0" smtClean="0"/>
                        <a:t>4. Feelings of isolation/alienation</a:t>
                      </a:r>
                      <a:r>
                        <a:rPr lang="en-US" baseline="0" dirty="0" smtClean="0"/>
                        <a:t> as a student</a:t>
                      </a:r>
                      <a:endParaRPr lang="en-US" dirty="0"/>
                    </a:p>
                  </a:txBody>
                  <a:tcPr/>
                </a:tc>
              </a:tr>
              <a:tr h="370840">
                <a:tc>
                  <a:txBody>
                    <a:bodyPr/>
                    <a:lstStyle/>
                    <a:p>
                      <a:r>
                        <a:rPr lang="en-US" dirty="0" smtClean="0"/>
                        <a:t>5. Geographic-location issues</a:t>
                      </a:r>
                      <a:endParaRPr lang="en-US" dirty="0"/>
                    </a:p>
                  </a:txBody>
                  <a:tcPr/>
                </a:tc>
                <a:tc>
                  <a:txBody>
                    <a:bodyPr/>
                    <a:lstStyle/>
                    <a:p>
                      <a:r>
                        <a:rPr lang="en-US" dirty="0" smtClean="0"/>
                        <a:t>5. Geographic location issues</a:t>
                      </a:r>
                      <a:endParaRPr lang="en-US" dirty="0"/>
                    </a:p>
                  </a:txBody>
                  <a:tcPr/>
                </a:tc>
              </a:tr>
              <a:tr h="370840">
                <a:tc>
                  <a:txBody>
                    <a:bodyPr/>
                    <a:lstStyle/>
                    <a:p>
                      <a:r>
                        <a:rPr lang="en-US" dirty="0" smtClean="0"/>
                        <a:t>6. Feelings of isolation/alienation as a student</a:t>
                      </a:r>
                      <a:endParaRPr lang="en-US" dirty="0"/>
                    </a:p>
                  </a:txBody>
                  <a:tcPr/>
                </a:tc>
                <a:tc>
                  <a:txBody>
                    <a:bodyPr/>
                    <a:lstStyle/>
                    <a:p>
                      <a:r>
                        <a:rPr lang="en-US" dirty="0" smtClean="0"/>
                        <a:t>6. Marriage or partner issues </a:t>
                      </a:r>
                      <a:endParaRPr lang="en-US" dirty="0"/>
                    </a:p>
                  </a:txBody>
                  <a:tcPr/>
                </a:tc>
              </a:tr>
            </a:tbl>
          </a:graphicData>
        </a:graphic>
      </p:graphicFrame>
      <p:sp>
        <p:nvSpPr>
          <p:cNvPr id="5" name="TextBox 4"/>
          <p:cNvSpPr txBox="1"/>
          <p:nvPr/>
        </p:nvSpPr>
        <p:spPr>
          <a:xfrm>
            <a:off x="685801" y="5943600"/>
            <a:ext cx="6858000" cy="646331"/>
          </a:xfrm>
          <a:prstGeom prst="rect">
            <a:avLst/>
          </a:prstGeom>
          <a:noFill/>
        </p:spPr>
        <p:txBody>
          <a:bodyPr wrap="square" rtlCol="0">
            <a:spAutoFit/>
          </a:bodyPr>
          <a:lstStyle/>
          <a:p>
            <a:r>
              <a:rPr lang="en-US" dirty="0" smtClean="0"/>
              <a:t>Mason, MA and M </a:t>
            </a:r>
            <a:r>
              <a:rPr lang="en-US" dirty="0" err="1" smtClean="0"/>
              <a:t>Goulden</a:t>
            </a:r>
            <a:r>
              <a:rPr lang="en-US" dirty="0" smtClean="0"/>
              <a:t>. 2009. Why graduate students reject the fast track. </a:t>
            </a:r>
            <a:r>
              <a:rPr lang="en-US" i="1" dirty="0" smtClean="0"/>
              <a:t>Academe January-February issue.</a:t>
            </a:r>
            <a:r>
              <a:rPr lang="en-US" dirty="0" smtClean="0"/>
              <a:t> </a:t>
            </a:r>
            <a:endParaRPr lang="en-US" dirty="0"/>
          </a:p>
        </p:txBody>
      </p:sp>
    </p:spTree>
  </p:cSld>
  <p:clrMapOvr>
    <a:masterClrMapping/>
  </p:clrMapOvr>
  <p:transition>
    <p:fad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533400" y="1295400"/>
            <a:ext cx="7696200" cy="4876800"/>
          </a:xfrm>
        </p:spPr>
        <p:txBody>
          <a:bodyPr>
            <a:normAutofit/>
          </a:bodyPr>
          <a:lstStyle/>
          <a:p>
            <a:pPr algn="ctr"/>
            <a:r>
              <a:rPr lang="en-US" sz="3600" dirty="0" smtClean="0"/>
              <a:t>What</a:t>
            </a:r>
            <a:r>
              <a:rPr lang="en-US" dirty="0" smtClean="0"/>
              <a:t> </a:t>
            </a:r>
            <a:r>
              <a:rPr lang="en-US" sz="3600" dirty="0" smtClean="0"/>
              <a:t>about </a:t>
            </a:r>
            <a:r>
              <a:rPr lang="en-US" sz="3600" dirty="0" err="1" smtClean="0"/>
              <a:t>postdocs</a:t>
            </a:r>
            <a:r>
              <a:rPr lang="en-US" sz="3600" dirty="0" smtClean="0"/>
              <a:t>?</a:t>
            </a:r>
          </a:p>
          <a:p>
            <a:pPr marL="282575" indent="-282575">
              <a:buFont typeface="Arial"/>
              <a:buChar char="•"/>
            </a:pPr>
            <a:r>
              <a:rPr lang="en-US" dirty="0" smtClean="0"/>
              <a:t>A relatively unstudied population, especially with regard to gender differences</a:t>
            </a:r>
            <a:endParaRPr lang="en-US" dirty="0" smtClean="0"/>
          </a:p>
          <a:p>
            <a:pPr marL="282575" indent="-282575">
              <a:buFont typeface="Arial"/>
              <a:buChar char="•"/>
            </a:pPr>
            <a:r>
              <a:rPr lang="en-US" dirty="0" smtClean="0"/>
              <a:t>T</a:t>
            </a:r>
            <a:r>
              <a:rPr lang="en-US" dirty="0" smtClean="0"/>
              <a:t>his </a:t>
            </a:r>
            <a:r>
              <a:rPr lang="en-US" dirty="0" smtClean="0"/>
              <a:t>group is at high risk for leaving research careers, with proportionately more women leaving research than men</a:t>
            </a:r>
          </a:p>
          <a:p>
            <a:pPr marL="282575" indent="-282575">
              <a:buFont typeface="Arial"/>
              <a:buChar char="•"/>
            </a:pPr>
            <a:r>
              <a:rPr lang="en-US" dirty="0" smtClean="0"/>
              <a:t>Women </a:t>
            </a:r>
            <a:r>
              <a:rPr lang="en-US" dirty="0" err="1" smtClean="0"/>
              <a:t>postdocs</a:t>
            </a:r>
            <a:r>
              <a:rPr lang="en-US" dirty="0" smtClean="0"/>
              <a:t> report lower job satisfaction and confidence in their abilities to have successful research careers than men</a:t>
            </a:r>
          </a:p>
          <a:p>
            <a:pPr>
              <a:buFont typeface="Arial"/>
              <a:buChar char="•"/>
            </a:pPr>
            <a:endParaRPr lang="en-US" dirty="0"/>
          </a:p>
        </p:txBody>
      </p:sp>
      <p:sp>
        <p:nvSpPr>
          <p:cNvPr id="3" name="TextBox 2"/>
          <p:cNvSpPr txBox="1"/>
          <p:nvPr/>
        </p:nvSpPr>
        <p:spPr>
          <a:xfrm>
            <a:off x="5943600" y="381000"/>
            <a:ext cx="2147643" cy="369332"/>
          </a:xfrm>
          <a:prstGeom prst="rect">
            <a:avLst/>
          </a:prstGeom>
          <a:noFill/>
        </p:spPr>
        <p:txBody>
          <a:bodyPr wrap="none" rtlCol="0">
            <a:spAutoFit/>
          </a:bodyPr>
          <a:lstStyle/>
          <a:p>
            <a:r>
              <a:rPr lang="en-US" dirty="0" smtClean="0"/>
              <a:t>The STEM pipeline</a:t>
            </a:r>
            <a:endParaRPr lang="en-US" dirty="0"/>
          </a:p>
        </p:txBody>
      </p:sp>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vert="horz" wrap="square" lIns="91440" tIns="45720" rIns="91440" bIns="45720" numCol="1" anchor="t" anchorCtr="0" compatLnSpc="1">
            <a:prstTxWarp prst="textNoShape">
              <a:avLst/>
            </a:prstTxWarp>
          </a:bodyPr>
          <a:lstStyle/>
          <a:p>
            <a:pPr>
              <a:lnSpc>
                <a:spcPct val="90000"/>
              </a:lnSpc>
              <a:buFont typeface="Arial" pitchFamily="-65" charset="0"/>
              <a:buNone/>
            </a:pPr>
            <a:r>
              <a:rPr lang="en-US" dirty="0"/>
              <a:t>The problem: a persistent loss of women from scientific fields throughout phases of career development.</a:t>
            </a:r>
          </a:p>
          <a:p>
            <a:pPr>
              <a:lnSpc>
                <a:spcPct val="90000"/>
              </a:lnSpc>
              <a:buFont typeface="Arial" pitchFamily="-65" charset="0"/>
              <a:buNone/>
            </a:pPr>
            <a:endParaRPr lang="en-US" dirty="0" smtClean="0"/>
          </a:p>
          <a:p>
            <a:pPr>
              <a:lnSpc>
                <a:spcPct val="90000"/>
              </a:lnSpc>
              <a:buFont typeface="Arial" pitchFamily="-65" charset="0"/>
              <a:buNone/>
            </a:pPr>
            <a:r>
              <a:rPr lang="en-US" dirty="0" smtClean="0"/>
              <a:t>What causes these losses of talent?</a:t>
            </a:r>
          </a:p>
          <a:p>
            <a:pPr>
              <a:lnSpc>
                <a:spcPct val="90000"/>
              </a:lnSpc>
              <a:buFont typeface="Arial" pitchFamily="-65" charset="0"/>
              <a:buNone/>
            </a:pPr>
            <a:r>
              <a:rPr lang="en-US" dirty="0" smtClean="0"/>
              <a:t>Why is it important?</a:t>
            </a:r>
          </a:p>
          <a:p>
            <a:pPr>
              <a:lnSpc>
                <a:spcPct val="90000"/>
              </a:lnSpc>
              <a:buFont typeface="Arial" pitchFamily="-65" charset="0"/>
              <a:buNone/>
            </a:pPr>
            <a:r>
              <a:rPr lang="en-US" dirty="0" smtClean="0"/>
              <a:t>What can be done to prevent such losses?</a:t>
            </a:r>
            <a:endParaRPr lang="en-US" dirty="0"/>
          </a:p>
        </p:txBody>
      </p:sp>
    </p:spTree>
  </p:cSld>
  <p:clrMapOvr>
    <a:masterClrMapping/>
  </p:clrMapOvr>
  <p:transition>
    <p:fad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err="1" smtClean="0"/>
              <a:t>Postdocs</a:t>
            </a:r>
            <a:r>
              <a:rPr lang="en-US" dirty="0" smtClean="0"/>
              <a:t> at NIH on factors affecting career decisions:</a:t>
            </a:r>
          </a:p>
          <a:p>
            <a:endParaRPr lang="en-US" dirty="0"/>
          </a:p>
        </p:txBody>
      </p:sp>
      <p:sp>
        <p:nvSpPr>
          <p:cNvPr id="3" name="TextBox 2"/>
          <p:cNvSpPr txBox="1"/>
          <p:nvPr/>
        </p:nvSpPr>
        <p:spPr>
          <a:xfrm>
            <a:off x="533400" y="5943600"/>
            <a:ext cx="6553200" cy="523220"/>
          </a:xfrm>
          <a:prstGeom prst="rect">
            <a:avLst/>
          </a:prstGeom>
          <a:noFill/>
        </p:spPr>
        <p:txBody>
          <a:bodyPr wrap="square" rtlCol="0">
            <a:spAutoFit/>
          </a:bodyPr>
          <a:lstStyle/>
          <a:p>
            <a:r>
              <a:rPr lang="en-US" sz="1400" dirty="0" smtClean="0"/>
              <a:t>Martinez ED et al. 2007. Falling off the academic bandwagon. EMBO Reports 8:977-981</a:t>
            </a:r>
            <a:endParaRPr lang="en-US" sz="1400" dirty="0"/>
          </a:p>
        </p:txBody>
      </p:sp>
      <p:graphicFrame>
        <p:nvGraphicFramePr>
          <p:cNvPr id="4" name="Table 3"/>
          <p:cNvGraphicFramePr>
            <a:graphicFrameLocks noGrp="1"/>
          </p:cNvGraphicFramePr>
          <p:nvPr/>
        </p:nvGraphicFramePr>
        <p:xfrm>
          <a:off x="1219200" y="2057400"/>
          <a:ext cx="6096000" cy="3302000"/>
        </p:xfrm>
        <a:graphic>
          <a:graphicData uri="http://schemas.openxmlformats.org/drawingml/2006/table">
            <a:tbl>
              <a:tblPr firstRow="1" bandRow="1">
                <a:tableStyleId>{5C22544A-7EE6-4342-B048-85BDC9FD1C3A}</a:tableStyleId>
              </a:tblPr>
              <a:tblGrid>
                <a:gridCol w="3276600"/>
                <a:gridCol w="1447800"/>
                <a:gridCol w="1371600"/>
              </a:tblGrid>
              <a:tr h="370840">
                <a:tc>
                  <a:txBody>
                    <a:bodyPr/>
                    <a:lstStyle/>
                    <a:p>
                      <a:endParaRPr lang="en-US" dirty="0"/>
                    </a:p>
                  </a:txBody>
                  <a:tcPr/>
                </a:tc>
                <a:tc>
                  <a:txBody>
                    <a:bodyPr/>
                    <a:lstStyle/>
                    <a:p>
                      <a:r>
                        <a:rPr lang="en-US" dirty="0" smtClean="0"/>
                        <a:t>% of women</a:t>
                      </a:r>
                      <a:endParaRPr lang="en-US" dirty="0"/>
                    </a:p>
                  </a:txBody>
                  <a:tcPr/>
                </a:tc>
                <a:tc>
                  <a:txBody>
                    <a:bodyPr/>
                    <a:lstStyle/>
                    <a:p>
                      <a:r>
                        <a:rPr lang="en-US" dirty="0" smtClean="0"/>
                        <a:t>% of men</a:t>
                      </a:r>
                      <a:endParaRPr lang="en-US" dirty="0"/>
                    </a:p>
                  </a:txBody>
                  <a:tcPr/>
                </a:tc>
              </a:tr>
              <a:tr h="370840">
                <a:tc>
                  <a:txBody>
                    <a:bodyPr/>
                    <a:lstStyle/>
                    <a:p>
                      <a:r>
                        <a:rPr lang="en-US" dirty="0" smtClean="0"/>
                        <a:t>Plans to have children</a:t>
                      </a:r>
                      <a:endParaRPr lang="en-US" dirty="0"/>
                    </a:p>
                  </a:txBody>
                  <a:tcPr/>
                </a:tc>
                <a:tc>
                  <a:txBody>
                    <a:bodyPr/>
                    <a:lstStyle/>
                    <a:p>
                      <a:pPr algn="ctr"/>
                      <a:r>
                        <a:rPr lang="en-US" dirty="0" smtClean="0"/>
                        <a:t>21%</a:t>
                      </a:r>
                      <a:endParaRPr lang="en-US" dirty="0"/>
                    </a:p>
                  </a:txBody>
                  <a:tcPr/>
                </a:tc>
                <a:tc>
                  <a:txBody>
                    <a:bodyPr/>
                    <a:lstStyle/>
                    <a:p>
                      <a:pPr algn="ctr"/>
                      <a:r>
                        <a:rPr lang="en-US" dirty="0" smtClean="0"/>
                        <a:t>7%</a:t>
                      </a:r>
                      <a:endParaRPr lang="en-US" dirty="0"/>
                    </a:p>
                  </a:txBody>
                  <a:tcPr/>
                </a:tc>
              </a:tr>
              <a:tr h="370840">
                <a:tc>
                  <a:txBody>
                    <a:bodyPr/>
                    <a:lstStyle/>
                    <a:p>
                      <a:r>
                        <a:rPr lang="en-US" dirty="0" smtClean="0"/>
                        <a:t>Spending time with family members other than kids</a:t>
                      </a:r>
                      <a:endParaRPr lang="en-US" dirty="0"/>
                    </a:p>
                  </a:txBody>
                  <a:tcPr/>
                </a:tc>
                <a:tc>
                  <a:txBody>
                    <a:bodyPr/>
                    <a:lstStyle/>
                    <a:p>
                      <a:pPr algn="ctr"/>
                      <a:r>
                        <a:rPr lang="en-US" dirty="0" smtClean="0"/>
                        <a:t>40%</a:t>
                      </a:r>
                      <a:endParaRPr lang="en-US" dirty="0"/>
                    </a:p>
                  </a:txBody>
                  <a:tcPr/>
                </a:tc>
                <a:tc>
                  <a:txBody>
                    <a:bodyPr/>
                    <a:lstStyle/>
                    <a:p>
                      <a:pPr algn="ctr"/>
                      <a:r>
                        <a:rPr lang="en-US" dirty="0" smtClean="0"/>
                        <a:t>25%</a:t>
                      </a:r>
                      <a:endParaRPr lang="en-US" dirty="0"/>
                    </a:p>
                  </a:txBody>
                  <a:tcPr/>
                </a:tc>
              </a:tr>
              <a:tr h="370840">
                <a:tc>
                  <a:txBody>
                    <a:bodyPr/>
                    <a:lstStyle/>
                    <a:p>
                      <a:r>
                        <a:rPr lang="en-US" dirty="0" smtClean="0"/>
                        <a:t>Day care provided by spouse or relative</a:t>
                      </a:r>
                      <a:endParaRPr lang="en-US" dirty="0"/>
                    </a:p>
                  </a:txBody>
                  <a:tcPr/>
                </a:tc>
                <a:tc>
                  <a:txBody>
                    <a:bodyPr/>
                    <a:lstStyle/>
                    <a:p>
                      <a:pPr algn="ctr"/>
                      <a:r>
                        <a:rPr lang="en-US" dirty="0" smtClean="0"/>
                        <a:t>25%</a:t>
                      </a:r>
                      <a:endParaRPr lang="en-US" dirty="0"/>
                    </a:p>
                  </a:txBody>
                  <a:tcPr/>
                </a:tc>
                <a:tc>
                  <a:txBody>
                    <a:bodyPr/>
                    <a:lstStyle/>
                    <a:p>
                      <a:pPr algn="ctr"/>
                      <a:r>
                        <a:rPr lang="en-US" dirty="0" smtClean="0"/>
                        <a:t>72%</a:t>
                      </a:r>
                      <a:endParaRPr lang="en-US" dirty="0"/>
                    </a:p>
                  </a:txBody>
                  <a:tcPr/>
                </a:tc>
              </a:tr>
              <a:tr h="370840">
                <a:tc>
                  <a:txBody>
                    <a:bodyPr/>
                    <a:lstStyle/>
                    <a:p>
                      <a:r>
                        <a:rPr lang="en-US" dirty="0" smtClean="0"/>
                        <a:t>I will make career concessions for my spouse</a:t>
                      </a:r>
                      <a:endParaRPr lang="en-US" dirty="0"/>
                    </a:p>
                  </a:txBody>
                  <a:tcPr/>
                </a:tc>
                <a:tc>
                  <a:txBody>
                    <a:bodyPr/>
                    <a:lstStyle/>
                    <a:p>
                      <a:pPr algn="ctr"/>
                      <a:r>
                        <a:rPr lang="en-US" dirty="0" smtClean="0"/>
                        <a:t>65%</a:t>
                      </a:r>
                      <a:endParaRPr lang="en-US" dirty="0"/>
                    </a:p>
                  </a:txBody>
                  <a:tcPr/>
                </a:tc>
                <a:tc>
                  <a:txBody>
                    <a:bodyPr/>
                    <a:lstStyle/>
                    <a:p>
                      <a:pPr algn="ctr"/>
                      <a:r>
                        <a:rPr lang="en-US" dirty="0" smtClean="0"/>
                        <a:t>51%</a:t>
                      </a:r>
                      <a:endParaRPr lang="en-US" dirty="0"/>
                    </a:p>
                  </a:txBody>
                  <a:tcPr/>
                </a:tc>
              </a:tr>
              <a:tr h="370840">
                <a:tc>
                  <a:txBody>
                    <a:bodyPr/>
                    <a:lstStyle/>
                    <a:p>
                      <a:r>
                        <a:rPr lang="en-US" dirty="0" smtClean="0"/>
                        <a:t>I expect my spouse to make concessions for my career</a:t>
                      </a:r>
                      <a:endParaRPr lang="en-US" dirty="0"/>
                    </a:p>
                  </a:txBody>
                  <a:tcPr/>
                </a:tc>
                <a:tc>
                  <a:txBody>
                    <a:bodyPr/>
                    <a:lstStyle/>
                    <a:p>
                      <a:pPr algn="ctr"/>
                      <a:r>
                        <a:rPr lang="en-US" dirty="0" smtClean="0"/>
                        <a:t>49%</a:t>
                      </a:r>
                      <a:endParaRPr lang="en-US" dirty="0"/>
                    </a:p>
                  </a:txBody>
                  <a:tcPr/>
                </a:tc>
                <a:tc>
                  <a:txBody>
                    <a:bodyPr/>
                    <a:lstStyle/>
                    <a:p>
                      <a:pPr algn="ctr"/>
                      <a:r>
                        <a:rPr lang="en-US" smtClean="0"/>
                        <a:t>59%</a:t>
                      </a:r>
                      <a:endParaRPr lang="en-US" dirty="0"/>
                    </a:p>
                  </a:txBody>
                  <a:tcPr/>
                </a:tc>
              </a:tr>
            </a:tbl>
          </a:graphicData>
        </a:graphic>
      </p:graphicFrame>
    </p:spTree>
  </p:cSld>
  <p:clrMapOvr>
    <a:masterClrMapping/>
  </p:clrMapOvr>
  <p:transition>
    <p:fade/>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533400" y="1295400"/>
            <a:ext cx="7696200" cy="4876800"/>
          </a:xfrm>
        </p:spPr>
        <p:txBody>
          <a:bodyPr>
            <a:normAutofit/>
          </a:bodyPr>
          <a:lstStyle/>
          <a:p>
            <a:pPr algn="ctr"/>
            <a:r>
              <a:rPr lang="en-US" sz="3600" dirty="0" smtClean="0"/>
              <a:t>Stay tuned</a:t>
            </a:r>
          </a:p>
          <a:p>
            <a:pPr marL="282575" indent="-282575">
              <a:buFont typeface="Arial"/>
              <a:buChar char="•"/>
            </a:pPr>
            <a:r>
              <a:rPr lang="en-US" dirty="0" smtClean="0"/>
              <a:t>The National Postdoctoral Association (NPA) has received an ADVANCE grant to</a:t>
            </a:r>
          </a:p>
          <a:p>
            <a:pPr marL="450850" lvl="2">
              <a:buFont typeface="Arial"/>
              <a:buChar char="•"/>
            </a:pPr>
            <a:r>
              <a:rPr lang="en-US" dirty="0" smtClean="0"/>
              <a:t>Conduct a review of institutional efforts to support </a:t>
            </a:r>
            <a:r>
              <a:rPr lang="en-US" dirty="0" err="1" smtClean="0"/>
              <a:t>postdoc</a:t>
            </a:r>
            <a:r>
              <a:rPr lang="en-US" dirty="0" smtClean="0"/>
              <a:t> work-life balance</a:t>
            </a:r>
          </a:p>
          <a:p>
            <a:pPr marL="450850" lvl="2">
              <a:buFont typeface="Arial"/>
              <a:buChar char="•"/>
            </a:pPr>
            <a:r>
              <a:rPr lang="en-US" dirty="0" smtClean="0"/>
              <a:t>Organize a national summit on Gender and the </a:t>
            </a:r>
            <a:r>
              <a:rPr lang="en-US" dirty="0" err="1" smtClean="0"/>
              <a:t>Postdoctorate</a:t>
            </a:r>
            <a:endParaRPr lang="en-US" dirty="0" smtClean="0"/>
          </a:p>
          <a:p>
            <a:pPr marL="450850" lvl="2">
              <a:buFont typeface="Arial"/>
              <a:buChar char="•"/>
            </a:pPr>
            <a:r>
              <a:rPr lang="en-US" dirty="0" smtClean="0"/>
              <a:t>Develop a resource compendium for research institutions and hold workshops on recommended practices</a:t>
            </a:r>
          </a:p>
          <a:p>
            <a:pPr>
              <a:buFont typeface="Arial"/>
              <a:buChar char="•"/>
            </a:pPr>
            <a:endParaRPr lang="en-US" dirty="0"/>
          </a:p>
        </p:txBody>
      </p:sp>
    </p:spTree>
  </p:cSld>
  <p:clrMapOvr>
    <a:masterClrMapping/>
  </p:clrMapOvr>
  <p:transition>
    <p:fade/>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7410" name="Text Placeholder 1"/>
          <p:cNvSpPr>
            <a:spLocks noGrp="1"/>
          </p:cNvSpPr>
          <p:nvPr>
            <p:ph type="body" sz="quarter" idx="10"/>
          </p:nvPr>
        </p:nvSpPr>
        <p:spPr bwMode="auto">
          <a:noFill/>
          <a:ln>
            <a:miter lim="800000"/>
            <a:headEnd/>
            <a:tailEnd/>
          </a:ln>
        </p:spPr>
        <p:txBody>
          <a:bodyPr vert="horz" wrap="square" lIns="91440" tIns="45720" rIns="91440" bIns="45720" numCol="1" anchor="t" anchorCtr="0" compatLnSpc="1">
            <a:prstTxWarp prst="textNoShape">
              <a:avLst/>
            </a:prstTxWarp>
          </a:bodyPr>
          <a:lstStyle/>
          <a:p>
            <a:pPr>
              <a:buFont typeface="Arial" pitchFamily="-65" charset="0"/>
              <a:buNone/>
            </a:pPr>
            <a:r>
              <a:rPr lang="en-US" dirty="0" smtClean="0"/>
              <a:t>Faculty life for scientists and engineers</a:t>
            </a:r>
          </a:p>
          <a:p>
            <a:pPr>
              <a:buFont typeface="Arial" pitchFamily="-65" charset="0"/>
              <a:buNone/>
            </a:pPr>
            <a:endParaRPr lang="en-US" dirty="0" smtClean="0"/>
          </a:p>
          <a:p>
            <a:pPr>
              <a:buFont typeface="Arial" pitchFamily="-65" charset="0"/>
              <a:buNone/>
            </a:pPr>
            <a:r>
              <a:rPr lang="en-US" dirty="0" smtClean="0"/>
              <a:t>Women </a:t>
            </a:r>
            <a:r>
              <a:rPr lang="en-US" dirty="0"/>
              <a:t>and men STEM faculty have very different family situations:</a:t>
            </a:r>
          </a:p>
          <a:p>
            <a:pPr>
              <a:buFont typeface="Arial" pitchFamily="-65" charset="0"/>
              <a:buNone/>
            </a:pPr>
            <a:endParaRPr lang="en-US" dirty="0"/>
          </a:p>
          <a:p>
            <a:pPr>
              <a:buFont typeface="Arial" pitchFamily="-65" charset="0"/>
              <a:buNone/>
            </a:pPr>
            <a:endParaRPr lang="en-US" dirty="0"/>
          </a:p>
        </p:txBody>
      </p:sp>
      <p:graphicFrame>
        <p:nvGraphicFramePr>
          <p:cNvPr id="3" name="Table 2"/>
          <p:cNvGraphicFramePr>
            <a:graphicFrameLocks noGrp="1"/>
          </p:cNvGraphicFramePr>
          <p:nvPr/>
        </p:nvGraphicFramePr>
        <p:xfrm>
          <a:off x="1066800" y="3352800"/>
          <a:ext cx="6096000" cy="1857375"/>
        </p:xfrm>
        <a:graphic>
          <a:graphicData uri="http://schemas.openxmlformats.org/drawingml/2006/table">
            <a:tbl>
              <a:tblPr/>
              <a:tblGrid>
                <a:gridCol w="3200400"/>
                <a:gridCol w="1524000"/>
                <a:gridCol w="1371600"/>
              </a:tblGrid>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a:ln>
                          <a:noFill/>
                        </a:ln>
                        <a:solidFill>
                          <a:srgbClr val="FFFFFF"/>
                        </a:solidFill>
                        <a:effectLst/>
                        <a:latin typeface="Calibri" pitchFamily="-65" charset="0"/>
                        <a:ea typeface="Arial" pitchFamily="-65" charset="0"/>
                        <a:cs typeface="Arial" pitchFamily="-65"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a:ln>
                            <a:noFill/>
                          </a:ln>
                          <a:solidFill>
                            <a:srgbClr val="FFFFFF"/>
                          </a:solidFill>
                          <a:effectLst/>
                          <a:latin typeface="Calibri" pitchFamily="-65" charset="0"/>
                          <a:ea typeface="Arial" pitchFamily="-65" charset="0"/>
                          <a:cs typeface="Arial" pitchFamily="-65" charset="0"/>
                        </a:rPr>
                        <a:t>Men</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a:ln>
                            <a:noFill/>
                          </a:ln>
                          <a:solidFill>
                            <a:srgbClr val="FFFFFF"/>
                          </a:solidFill>
                          <a:effectLst/>
                          <a:latin typeface="Calibri" pitchFamily="-65" charset="0"/>
                          <a:ea typeface="Arial" pitchFamily="-65" charset="0"/>
                          <a:cs typeface="Arial" pitchFamily="-65" charset="0"/>
                        </a:rPr>
                        <a:t>Women</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rgbClr val="000000"/>
                          </a:solidFill>
                          <a:effectLst/>
                          <a:latin typeface="Calibri" pitchFamily="-65" charset="0"/>
                          <a:ea typeface="Arial" pitchFamily="-65" charset="0"/>
                          <a:cs typeface="Arial" pitchFamily="-65" charset="0"/>
                        </a:rPr>
                        <a:t>Married with children</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rgbClr val="000000"/>
                          </a:solidFill>
                          <a:effectLst/>
                          <a:latin typeface="Calibri" pitchFamily="-65" charset="0"/>
                          <a:ea typeface="Arial" pitchFamily="-65" charset="0"/>
                          <a:cs typeface="Arial" pitchFamily="-65" charset="0"/>
                        </a:rPr>
                        <a:t>70%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rgbClr val="000000"/>
                          </a:solidFill>
                          <a:effectLst/>
                          <a:latin typeface="Calibri" pitchFamily="-65" charset="0"/>
                          <a:ea typeface="Arial" pitchFamily="-65" charset="0"/>
                          <a:cs typeface="Arial" pitchFamily="-65" charset="0"/>
                        </a:rPr>
                        <a:t>44%</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rgbClr val="000000"/>
                          </a:solidFill>
                          <a:effectLst/>
                          <a:latin typeface="Calibri" pitchFamily="-65" charset="0"/>
                          <a:ea typeface="Arial" pitchFamily="-65" charset="0"/>
                          <a:cs typeface="Arial" pitchFamily="-65" charset="0"/>
                        </a:rPr>
                        <a:t>Married without children</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rgbClr val="000000"/>
                          </a:solidFill>
                          <a:effectLst/>
                          <a:latin typeface="Calibri" pitchFamily="-65" charset="0"/>
                          <a:ea typeface="Arial" pitchFamily="-65" charset="0"/>
                          <a:cs typeface="Arial" pitchFamily="-65" charset="0"/>
                        </a:rPr>
                        <a:t>15%</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rgbClr val="000000"/>
                          </a:solidFill>
                          <a:effectLst/>
                          <a:latin typeface="Calibri" pitchFamily="-65" charset="0"/>
                          <a:ea typeface="Arial" pitchFamily="-65" charset="0"/>
                          <a:cs typeface="Arial" pitchFamily="-65" charset="0"/>
                        </a:rPr>
                        <a:t>19%</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rgbClr val="000000"/>
                          </a:solidFill>
                          <a:effectLst/>
                          <a:latin typeface="Calibri" pitchFamily="-65" charset="0"/>
                          <a:ea typeface="Arial" pitchFamily="-65" charset="0"/>
                          <a:cs typeface="Arial" pitchFamily="-65" charset="0"/>
                        </a:rPr>
                        <a:t>Single without children</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rgbClr val="000000"/>
                          </a:solidFill>
                          <a:effectLst/>
                          <a:latin typeface="Calibri" pitchFamily="-65" charset="0"/>
                          <a:ea typeface="Arial" pitchFamily="-65" charset="0"/>
                          <a:cs typeface="Arial" pitchFamily="-65" charset="0"/>
                        </a:rPr>
                        <a:t>11%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rgbClr val="000000"/>
                          </a:solidFill>
                          <a:effectLst/>
                          <a:latin typeface="Calibri" pitchFamily="-65" charset="0"/>
                          <a:ea typeface="Arial" pitchFamily="-65" charset="0"/>
                          <a:cs typeface="Arial" pitchFamily="-65" charset="0"/>
                        </a:rPr>
                        <a:t>26%</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rgbClr val="000000"/>
                          </a:solidFill>
                          <a:effectLst/>
                          <a:latin typeface="Calibri" pitchFamily="-65" charset="0"/>
                          <a:ea typeface="Arial" pitchFamily="-65" charset="0"/>
                          <a:cs typeface="Arial" pitchFamily="-65" charset="0"/>
                        </a:rPr>
                        <a:t>Single with children</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rgbClr val="000000"/>
                          </a:solidFill>
                          <a:effectLst/>
                          <a:latin typeface="Calibri" pitchFamily="-65" charset="0"/>
                          <a:ea typeface="Arial" pitchFamily="-65" charset="0"/>
                          <a:cs typeface="Arial" pitchFamily="-65" charset="0"/>
                        </a:rPr>
                        <a:t>4%</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Calibri" pitchFamily="-65" charset="0"/>
                          <a:ea typeface="Arial" pitchFamily="-65" charset="0"/>
                          <a:cs typeface="Arial" pitchFamily="-65" charset="0"/>
                        </a:rPr>
                        <a:t>19%</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bl>
          </a:graphicData>
        </a:graphic>
      </p:graphicFrame>
      <p:sp>
        <p:nvSpPr>
          <p:cNvPr id="4" name="TextBox 3"/>
          <p:cNvSpPr txBox="1"/>
          <p:nvPr/>
        </p:nvSpPr>
        <p:spPr>
          <a:xfrm>
            <a:off x="5943600" y="381000"/>
            <a:ext cx="2147643" cy="369332"/>
          </a:xfrm>
          <a:prstGeom prst="rect">
            <a:avLst/>
          </a:prstGeom>
          <a:noFill/>
        </p:spPr>
        <p:txBody>
          <a:bodyPr wrap="none" rtlCol="0">
            <a:spAutoFit/>
          </a:bodyPr>
          <a:lstStyle/>
          <a:p>
            <a:r>
              <a:rPr lang="en-US" dirty="0" smtClean="0"/>
              <a:t>The STEM pipeline</a:t>
            </a:r>
            <a:endParaRPr lang="en-US" dirty="0"/>
          </a:p>
        </p:txBody>
      </p:sp>
    </p:spTree>
  </p:cSld>
  <p:clrMapOvr>
    <a:masterClrMapping/>
  </p:clrMapOvr>
  <p:transition>
    <p:fade/>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434" name="Text Placeholder 1"/>
          <p:cNvSpPr>
            <a:spLocks noGrp="1"/>
          </p:cNvSpPr>
          <p:nvPr>
            <p:ph type="body" sz="quarter" idx="10"/>
          </p:nvPr>
        </p:nvSpPr>
        <p:spPr bwMode="auto">
          <a:noFill/>
          <a:ln>
            <a:miter lim="800000"/>
            <a:headEnd/>
            <a:tailEnd/>
          </a:ln>
        </p:spPr>
        <p:txBody>
          <a:bodyPr vert="horz" wrap="square" lIns="91440" tIns="45720" rIns="91440" bIns="45720" numCol="1" anchor="t" anchorCtr="0" compatLnSpc="1">
            <a:prstTxWarp prst="textNoShape">
              <a:avLst/>
            </a:prstTxWarp>
          </a:bodyPr>
          <a:lstStyle/>
          <a:p>
            <a:pPr>
              <a:buFont typeface="Arial" pitchFamily="-65" charset="0"/>
              <a:buNone/>
            </a:pPr>
            <a:r>
              <a:rPr lang="en-US"/>
              <a:t>Married STEM faculty have very different home situations:</a:t>
            </a:r>
          </a:p>
          <a:p>
            <a:pPr>
              <a:buFont typeface="Arial" pitchFamily="-65" charset="0"/>
              <a:buNone/>
            </a:pPr>
            <a:endParaRPr lang="en-US"/>
          </a:p>
        </p:txBody>
      </p:sp>
      <p:graphicFrame>
        <p:nvGraphicFramePr>
          <p:cNvPr id="3" name="Table 2"/>
          <p:cNvGraphicFramePr>
            <a:graphicFrameLocks noGrp="1"/>
          </p:cNvGraphicFramePr>
          <p:nvPr/>
        </p:nvGraphicFramePr>
        <p:xfrm>
          <a:off x="1066800" y="2514600"/>
          <a:ext cx="6096000" cy="2663190"/>
        </p:xfrm>
        <a:graphic>
          <a:graphicData uri="http://schemas.openxmlformats.org/drawingml/2006/table">
            <a:tbl>
              <a:tblPr/>
              <a:tblGrid>
                <a:gridCol w="3200400"/>
                <a:gridCol w="1524000"/>
                <a:gridCol w="1371600"/>
              </a:tblGrid>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a:ln>
                          <a:noFill/>
                        </a:ln>
                        <a:solidFill>
                          <a:srgbClr val="FFFFFF"/>
                        </a:solidFill>
                        <a:effectLst/>
                        <a:latin typeface="Calibri" pitchFamily="-65" charset="0"/>
                        <a:ea typeface="Arial" pitchFamily="-65" charset="0"/>
                        <a:cs typeface="Arial" pitchFamily="-65"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a:ln>
                            <a:noFill/>
                          </a:ln>
                          <a:solidFill>
                            <a:srgbClr val="FFFFFF"/>
                          </a:solidFill>
                          <a:effectLst/>
                          <a:latin typeface="Calibri" pitchFamily="-65" charset="0"/>
                          <a:ea typeface="Arial" pitchFamily="-65" charset="0"/>
                          <a:cs typeface="Arial" pitchFamily="-65" charset="0"/>
                        </a:rPr>
                        <a:t>Men</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a:ln>
                            <a:noFill/>
                          </a:ln>
                          <a:solidFill>
                            <a:srgbClr val="FFFFFF"/>
                          </a:solidFill>
                          <a:effectLst/>
                          <a:latin typeface="Calibri" pitchFamily="-65" charset="0"/>
                          <a:ea typeface="Arial" pitchFamily="-65" charset="0"/>
                          <a:cs typeface="Arial" pitchFamily="-65" charset="0"/>
                        </a:rPr>
                        <a:t>Women</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rgbClr val="000000"/>
                          </a:solidFill>
                          <a:effectLst/>
                          <a:latin typeface="Calibri" pitchFamily="-65" charset="0"/>
                          <a:ea typeface="Arial" pitchFamily="-65" charset="0"/>
                          <a:cs typeface="Arial" pitchFamily="-65" charset="0"/>
                        </a:rPr>
                        <a:t>Spouse works full-time</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rgbClr val="000000"/>
                        </a:solidFill>
                        <a:effectLst/>
                        <a:latin typeface="Calibri" pitchFamily="-65" charset="0"/>
                        <a:ea typeface="Arial" pitchFamily="-65" charset="0"/>
                        <a:cs typeface="Arial" pitchFamily="-65"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rgbClr val="000000"/>
                          </a:solidFill>
                          <a:effectLst/>
                          <a:latin typeface="Calibri" pitchFamily="-65" charset="0"/>
                          <a:ea typeface="Arial" pitchFamily="-65" charset="0"/>
                          <a:cs typeface="Arial" pitchFamily="-65" charset="0"/>
                        </a:rPr>
                        <a:t>45%</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rgbClr val="000000"/>
                          </a:solidFill>
                          <a:effectLst/>
                          <a:latin typeface="Calibri" pitchFamily="-65" charset="0"/>
                          <a:ea typeface="Arial" pitchFamily="-65" charset="0"/>
                          <a:cs typeface="Arial" pitchFamily="-65" charset="0"/>
                        </a:rPr>
                        <a:t>89%</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rgbClr val="000000"/>
                          </a:solidFill>
                          <a:effectLst/>
                          <a:latin typeface="Calibri" pitchFamily="-65" charset="0"/>
                          <a:ea typeface="Arial" pitchFamily="-65" charset="0"/>
                          <a:cs typeface="Arial" pitchFamily="-65" charset="0"/>
                        </a:rPr>
                        <a:t>Spouse works part-time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rgbClr val="000000"/>
                          </a:solidFill>
                          <a:effectLst/>
                          <a:latin typeface="Calibri" pitchFamily="-65" charset="0"/>
                          <a:ea typeface="Arial" pitchFamily="-65" charset="0"/>
                          <a:cs typeface="Arial" pitchFamily="-65" charset="0"/>
                        </a:rPr>
                        <a:t>20%</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rgbClr val="000000"/>
                        </a:solidFill>
                        <a:effectLst/>
                        <a:latin typeface="Calibri" pitchFamily="-65" charset="0"/>
                        <a:ea typeface="Arial" pitchFamily="-65" charset="0"/>
                        <a:cs typeface="Arial" pitchFamily="-65"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rgbClr val="000000"/>
                          </a:solidFill>
                          <a:effectLst/>
                          <a:latin typeface="Calibri" pitchFamily="-65" charset="0"/>
                          <a:ea typeface="Arial" pitchFamily="-65" charset="0"/>
                          <a:cs typeface="Arial" pitchFamily="-65" charset="0"/>
                        </a:rPr>
                        <a:t>5%</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rgbClr val="000000"/>
                          </a:solidFill>
                          <a:effectLst/>
                          <a:latin typeface="Calibri" pitchFamily="-65" charset="0"/>
                          <a:ea typeface="Arial" pitchFamily="-65" charset="0"/>
                          <a:cs typeface="Arial" pitchFamily="-65" charset="0"/>
                        </a:rPr>
                        <a:t>Spouse not employed</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rgbClr val="000000"/>
                        </a:solidFill>
                        <a:effectLst/>
                        <a:latin typeface="Calibri" pitchFamily="-65" charset="0"/>
                        <a:ea typeface="Arial" pitchFamily="-65" charset="0"/>
                        <a:cs typeface="Arial" pitchFamily="-65"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rgbClr val="000000"/>
                          </a:solidFill>
                          <a:effectLst/>
                          <a:latin typeface="Calibri" pitchFamily="-65" charset="0"/>
                          <a:ea typeface="Arial" pitchFamily="-65" charset="0"/>
                          <a:cs typeface="Arial" pitchFamily="-65" charset="0"/>
                        </a:rPr>
                        <a:t>35%</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rgbClr val="000000"/>
                          </a:solidFill>
                          <a:effectLst/>
                          <a:latin typeface="Calibri" pitchFamily="-65" charset="0"/>
                          <a:ea typeface="Arial" pitchFamily="-65" charset="0"/>
                          <a:cs typeface="Arial" pitchFamily="-65" charset="0"/>
                        </a:rPr>
                        <a:t>6%</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rgbClr val="000000"/>
                          </a:solidFill>
                          <a:effectLst/>
                          <a:latin typeface="Calibri" pitchFamily="-65" charset="0"/>
                          <a:ea typeface="Arial" pitchFamily="-65" charset="0"/>
                          <a:cs typeface="Arial" pitchFamily="-65" charset="0"/>
                        </a:rPr>
                        <a:t>Spouse is also a scientist</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rgbClr val="000000"/>
                          </a:solidFill>
                          <a:effectLst/>
                          <a:latin typeface="Calibri" pitchFamily="-65" charset="0"/>
                          <a:ea typeface="Arial" pitchFamily="-65" charset="0"/>
                          <a:cs typeface="Arial" pitchFamily="-65" charset="0"/>
                        </a:rPr>
                        <a:t>48%</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rgbClr val="000000"/>
                          </a:solidFill>
                          <a:effectLst/>
                          <a:latin typeface="Calibri" pitchFamily="-65" charset="0"/>
                          <a:ea typeface="Arial" pitchFamily="-65" charset="0"/>
                          <a:cs typeface="Arial" pitchFamily="-65" charset="0"/>
                        </a:rPr>
                        <a:t>78%</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bl>
          </a:graphicData>
        </a:graphic>
      </p:graphicFrame>
    </p:spTree>
  </p:cSld>
  <p:clrMapOvr>
    <a:masterClrMapping/>
  </p:clrMapOvr>
  <p:transition>
    <p:fade/>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smtClean="0"/>
              <a:t>And there are more issues to be considered:</a:t>
            </a:r>
          </a:p>
          <a:p>
            <a:pPr marL="395288" indent="-395288">
              <a:buFont typeface="Arial"/>
              <a:buChar char="•"/>
            </a:pPr>
            <a:r>
              <a:rPr lang="en-US" dirty="0" smtClean="0"/>
              <a:t>Bias avoidance: individuals do not take advantage of policies if they perceive negative consequences (e.g. time on the tenure clock)</a:t>
            </a:r>
          </a:p>
          <a:p>
            <a:pPr marL="395288" indent="-395288">
              <a:buFont typeface="Arial"/>
              <a:buChar char="•"/>
            </a:pPr>
            <a:r>
              <a:rPr lang="en-US" dirty="0" smtClean="0"/>
              <a:t>Teaching environments differ for male and female professors (student behavior and evaluations)</a:t>
            </a:r>
          </a:p>
          <a:p>
            <a:pPr marL="395288" indent="-395288">
              <a:buFont typeface="Arial"/>
              <a:buChar char="•"/>
            </a:pPr>
            <a:r>
              <a:rPr lang="en-US" dirty="0" smtClean="0"/>
              <a:t>Workload distribution (types of courses, committee work)</a:t>
            </a:r>
          </a:p>
        </p:txBody>
      </p:sp>
    </p:spTree>
  </p:cSld>
  <p:clrMapOvr>
    <a:masterClrMapping/>
  </p:clrMapOvr>
  <p:transition>
    <p:fade/>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smtClean="0"/>
              <a:t>Why is diversity an important issue for chairs and deans?</a:t>
            </a:r>
          </a:p>
          <a:p>
            <a:endParaRPr lang="en-US" dirty="0" smtClean="0"/>
          </a:p>
          <a:p>
            <a:pPr marL="457200" indent="-457200">
              <a:buAutoNum type="arabicParenR"/>
            </a:pPr>
            <a:r>
              <a:rPr lang="en-US" dirty="0" smtClean="0"/>
              <a:t>The Business Case</a:t>
            </a:r>
          </a:p>
          <a:p>
            <a:pPr marL="457200" indent="-457200">
              <a:buAutoNum type="arabicParenR"/>
            </a:pPr>
            <a:r>
              <a:rPr lang="en-US" dirty="0" smtClean="0"/>
              <a:t>The Drive towards eminence</a:t>
            </a:r>
            <a:endParaRPr lang="en-US" dirty="0"/>
          </a:p>
        </p:txBody>
      </p:sp>
      <p:pic>
        <p:nvPicPr>
          <p:cNvPr id="5" name="Picture 4"/>
          <p:cNvPicPr>
            <a:picLocks noChangeAspect="1"/>
          </p:cNvPicPr>
          <p:nvPr/>
        </p:nvPicPr>
        <p:blipFill>
          <a:blip r:embed="rId2"/>
          <a:stretch>
            <a:fillRect/>
          </a:stretch>
        </p:blipFill>
        <p:spPr>
          <a:xfrm>
            <a:off x="5715000" y="2286000"/>
            <a:ext cx="1270000" cy="1981200"/>
          </a:xfrm>
          <a:prstGeom prst="rect">
            <a:avLst/>
          </a:prstGeom>
        </p:spPr>
      </p:pic>
      <p:sp>
        <p:nvSpPr>
          <p:cNvPr id="6" name="TextBox 5"/>
          <p:cNvSpPr txBox="1"/>
          <p:nvPr/>
        </p:nvSpPr>
        <p:spPr>
          <a:xfrm>
            <a:off x="1447800" y="4876800"/>
            <a:ext cx="5988141" cy="646331"/>
          </a:xfrm>
          <a:prstGeom prst="rect">
            <a:avLst/>
          </a:prstGeom>
          <a:noFill/>
        </p:spPr>
        <p:txBody>
          <a:bodyPr wrap="square" rtlCol="0">
            <a:spAutoFit/>
          </a:bodyPr>
          <a:lstStyle/>
          <a:p>
            <a:r>
              <a:rPr lang="en-US" dirty="0" smtClean="0"/>
              <a:t>National Academies. 2007. Rising above the gathering storm. Washington DC: National Academies Press</a:t>
            </a:r>
            <a:endParaRPr lang="en-US" dirty="0"/>
          </a:p>
        </p:txBody>
      </p:sp>
    </p:spTree>
  </p:cSld>
  <p:clrMapOvr>
    <a:masterClrMapping/>
  </p:clrMapOvr>
  <p:transition>
    <p:fade/>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lnSpcReduction="10000"/>
          </a:bodyPr>
          <a:lstStyle/>
          <a:p>
            <a:r>
              <a:rPr lang="en-US" dirty="0" smtClean="0"/>
              <a:t>The Business Case for Diversity at Research Universities</a:t>
            </a:r>
          </a:p>
          <a:p>
            <a:endParaRPr lang="en-US" dirty="0" smtClean="0"/>
          </a:p>
          <a:p>
            <a:pPr marL="457200" indent="-457200">
              <a:buAutoNum type="arabicPeriod"/>
            </a:pPr>
            <a:r>
              <a:rPr lang="en-US" dirty="0" smtClean="0"/>
              <a:t>Improving retention saves money</a:t>
            </a:r>
          </a:p>
          <a:p>
            <a:pPr marL="798513" indent="-457200"/>
            <a:r>
              <a:rPr lang="en-US" dirty="0" smtClean="0"/>
              <a:t> 			Iowa State model</a:t>
            </a:r>
          </a:p>
          <a:p>
            <a:pPr marL="798513" indent="-457200"/>
            <a:r>
              <a:rPr lang="en-US" dirty="0" smtClean="0">
                <a:solidFill>
                  <a:schemeClr val="accent2"/>
                </a:solidFill>
              </a:rPr>
              <a:t>costs of replacement (salary, startup, </a:t>
            </a:r>
            <a:r>
              <a:rPr lang="en-US" dirty="0" err="1" smtClean="0">
                <a:solidFill>
                  <a:schemeClr val="accent2"/>
                </a:solidFill>
              </a:rPr>
              <a:t>remodelling</a:t>
            </a:r>
            <a:r>
              <a:rPr lang="en-US" dirty="0" smtClean="0">
                <a:solidFill>
                  <a:schemeClr val="accent2"/>
                </a:solidFill>
              </a:rPr>
              <a:t>)</a:t>
            </a:r>
          </a:p>
          <a:p>
            <a:pPr marL="798513" indent="-457200"/>
            <a:r>
              <a:rPr lang="en-US" dirty="0" smtClean="0">
                <a:solidFill>
                  <a:schemeClr val="accent2"/>
                </a:solidFill>
              </a:rPr>
              <a:t>costs of searching (faculty time, advertising and interview expenses) </a:t>
            </a:r>
          </a:p>
          <a:p>
            <a:pPr marL="798513" indent="-457200"/>
            <a:r>
              <a:rPr lang="en-US" dirty="0" smtClean="0">
                <a:solidFill>
                  <a:schemeClr val="accent2"/>
                </a:solidFill>
              </a:rPr>
              <a:t>covering teaching and other responsibilities </a:t>
            </a:r>
          </a:p>
          <a:p>
            <a:pPr marL="798513" indent="-457200"/>
            <a:r>
              <a:rPr lang="en-US" dirty="0" smtClean="0">
                <a:solidFill>
                  <a:schemeClr val="tx1"/>
                </a:solidFill>
              </a:rPr>
              <a:t>Saved salary + benefits</a:t>
            </a:r>
          </a:p>
          <a:p>
            <a:pPr marL="798513" indent="-457200"/>
            <a:endParaRPr lang="en-US" dirty="0" smtClean="0"/>
          </a:p>
          <a:p>
            <a:pPr marL="798513" indent="-457200"/>
            <a:r>
              <a:rPr lang="en-US" dirty="0" smtClean="0"/>
              <a:t>Bottom line: when a faculty member leaves, it costs the institution </a:t>
            </a:r>
            <a:r>
              <a:rPr lang="en-US" i="1" u="sng" dirty="0" smtClean="0"/>
              <a:t>at least </a:t>
            </a:r>
            <a:r>
              <a:rPr lang="en-US" u="sng" dirty="0" smtClean="0"/>
              <a:t>$350,000</a:t>
            </a:r>
            <a:r>
              <a:rPr lang="en-US" dirty="0" smtClean="0"/>
              <a:t> to replace him/her</a:t>
            </a:r>
          </a:p>
        </p:txBody>
      </p:sp>
      <p:sp>
        <p:nvSpPr>
          <p:cNvPr id="3" name="Rectangle 2"/>
          <p:cNvSpPr/>
          <p:nvPr/>
        </p:nvSpPr>
        <p:spPr>
          <a:xfrm>
            <a:off x="838200" y="2514600"/>
            <a:ext cx="7086600" cy="3581400"/>
          </a:xfrm>
          <a:prstGeom prst="rect">
            <a:avLst/>
          </a:prstGeom>
          <a:noFill/>
          <a:ln w="19050" cmpd="sng"/>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cSld>
  <p:clrMapOvr>
    <a:masterClrMapping/>
  </p:clrMapOvr>
  <p:transition>
    <p:fade/>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smtClean="0"/>
              <a:t>The Business Case for Diversity at Research Universities</a:t>
            </a:r>
          </a:p>
          <a:p>
            <a:endParaRPr lang="en-US" dirty="0" smtClean="0"/>
          </a:p>
          <a:p>
            <a:pPr marL="457200" indent="-457200">
              <a:buAutoNum type="arabicPeriod"/>
            </a:pPr>
            <a:r>
              <a:rPr lang="en-US" dirty="0" smtClean="0">
                <a:solidFill>
                  <a:schemeClr val="tx2">
                    <a:lumMod val="40000"/>
                    <a:lumOff val="60000"/>
                  </a:schemeClr>
                </a:solidFill>
              </a:rPr>
              <a:t>Improving retention saves money</a:t>
            </a:r>
          </a:p>
          <a:p>
            <a:pPr marL="457200" indent="-457200">
              <a:buAutoNum type="arabicPeriod"/>
            </a:pPr>
            <a:r>
              <a:rPr lang="en-US" dirty="0" smtClean="0"/>
              <a:t>Having a diverse faculty increases marketplace competitiveness for undergraduates, graduate students, and possibly faculty</a:t>
            </a:r>
          </a:p>
          <a:p>
            <a:pPr marL="457200" indent="-457200">
              <a:buAutoNum type="arabicPeriod"/>
            </a:pPr>
            <a:r>
              <a:rPr lang="en-US" dirty="0" smtClean="0"/>
              <a:t>Diverse faculty improve the teaching and learning environment for all students</a:t>
            </a:r>
          </a:p>
        </p:txBody>
      </p:sp>
    </p:spTree>
  </p:cSld>
  <p:clrMapOvr>
    <a:masterClrMapping/>
  </p:clrMapOvr>
  <p:transition>
    <p:fade/>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a:bodyPr>
          <a:lstStyle/>
          <a:p>
            <a:r>
              <a:rPr lang="en-US" dirty="0" smtClean="0"/>
              <a:t>Diversity and the drive towards eminence</a:t>
            </a:r>
          </a:p>
          <a:p>
            <a:pPr marL="3259138"/>
            <a:r>
              <a:rPr lang="en-US" dirty="0" smtClean="0"/>
              <a:t>Page illustrates his theorem that </a:t>
            </a:r>
            <a:r>
              <a:rPr lang="en-US" i="1" u="sng" dirty="0" smtClean="0"/>
              <a:t>diversity trumps ability:</a:t>
            </a:r>
          </a:p>
          <a:p>
            <a:pPr marL="3259138"/>
            <a:endParaRPr lang="en-US" dirty="0" smtClean="0"/>
          </a:p>
          <a:p>
            <a:pPr marL="3259138"/>
            <a:r>
              <a:rPr lang="en-US" dirty="0" smtClean="0"/>
              <a:t>Groups that include people with lesser abilities but different points of view will out-perform groups with smarter individuals who think alike</a:t>
            </a:r>
          </a:p>
          <a:p>
            <a:endParaRPr lang="en-US" dirty="0" smtClean="0"/>
          </a:p>
        </p:txBody>
      </p:sp>
      <p:pic>
        <p:nvPicPr>
          <p:cNvPr id="6" name="Picture 5"/>
          <p:cNvPicPr>
            <a:picLocks noChangeAspect="1"/>
          </p:cNvPicPr>
          <p:nvPr/>
        </p:nvPicPr>
        <p:blipFill>
          <a:blip r:embed="rId2"/>
          <a:stretch>
            <a:fillRect/>
          </a:stretch>
        </p:blipFill>
        <p:spPr>
          <a:xfrm>
            <a:off x="609600" y="1828800"/>
            <a:ext cx="2895600" cy="4401312"/>
          </a:xfrm>
          <a:prstGeom prst="rect">
            <a:avLst/>
          </a:prstGeom>
        </p:spPr>
      </p:pic>
    </p:spTree>
  </p:cSld>
  <p:clrMapOvr>
    <a:masterClrMapping/>
  </p:clrMapOvr>
  <p:transition>
    <p:fade/>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a:bodyPr>
          <a:lstStyle/>
          <a:p>
            <a:r>
              <a:rPr lang="en-US" dirty="0" smtClean="0"/>
              <a:t>Diversity and the drive towards eminence</a:t>
            </a:r>
          </a:p>
          <a:p>
            <a:pPr marL="3259138"/>
            <a:r>
              <a:rPr lang="en-US" dirty="0" smtClean="0"/>
              <a:t>Page illustrates his theorem that </a:t>
            </a:r>
            <a:r>
              <a:rPr lang="en-US" i="1" u="sng" dirty="0" smtClean="0"/>
              <a:t>diversity trumps ability:</a:t>
            </a:r>
          </a:p>
          <a:p>
            <a:pPr marL="3259138"/>
            <a:r>
              <a:rPr lang="en-US" dirty="0" smtClean="0">
                <a:solidFill>
                  <a:schemeClr val="accent2"/>
                </a:solidFill>
              </a:rPr>
              <a:t>Programs </a:t>
            </a:r>
          </a:p>
          <a:p>
            <a:pPr marL="3259138"/>
            <a:r>
              <a:rPr lang="en-US" strike="sngStrike" dirty="0" smtClean="0"/>
              <a:t>Groups </a:t>
            </a:r>
            <a:r>
              <a:rPr lang="en-US" dirty="0" smtClean="0"/>
              <a:t>that include people with lesser abilities but different points of view will out-perform </a:t>
            </a:r>
            <a:r>
              <a:rPr lang="en-US" strike="sngStrike" dirty="0" smtClean="0"/>
              <a:t>groups </a:t>
            </a:r>
            <a:r>
              <a:rPr lang="en-US" dirty="0" smtClean="0">
                <a:solidFill>
                  <a:schemeClr val="accent2"/>
                </a:solidFill>
              </a:rPr>
              <a:t>programs </a:t>
            </a:r>
            <a:r>
              <a:rPr lang="en-US" dirty="0" smtClean="0"/>
              <a:t>with smarter individuals who think alike</a:t>
            </a:r>
          </a:p>
          <a:p>
            <a:pPr marL="3259138"/>
            <a:endParaRPr lang="en-US" dirty="0" smtClean="0"/>
          </a:p>
          <a:p>
            <a:pPr marL="3259138"/>
            <a:r>
              <a:rPr lang="en-US" dirty="0" smtClean="0"/>
              <a:t>Clear analogies in ecology and evolutionary biology</a:t>
            </a:r>
          </a:p>
          <a:p>
            <a:endParaRPr lang="en-US" dirty="0" smtClean="0"/>
          </a:p>
        </p:txBody>
      </p:sp>
      <p:pic>
        <p:nvPicPr>
          <p:cNvPr id="6" name="Picture 5"/>
          <p:cNvPicPr>
            <a:picLocks noChangeAspect="1"/>
          </p:cNvPicPr>
          <p:nvPr/>
        </p:nvPicPr>
        <p:blipFill>
          <a:blip r:embed="rId2"/>
          <a:stretch>
            <a:fillRect/>
          </a:stretch>
        </p:blipFill>
        <p:spPr>
          <a:xfrm>
            <a:off x="609600" y="1828800"/>
            <a:ext cx="2895600" cy="4401312"/>
          </a:xfrm>
          <a:prstGeom prst="rect">
            <a:avLst/>
          </a:prstGeom>
        </p:spPr>
      </p:pic>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2590800" y="1447800"/>
            <a:ext cx="5638800" cy="4876800"/>
          </a:xfrm>
        </p:spPr>
        <p:txBody>
          <a:bodyPr vert="horz" wrap="square" lIns="91440" tIns="45720" rIns="91440" bIns="45720" numCol="1" anchor="t" anchorCtr="0" compatLnSpc="1">
            <a:prstTxWarp prst="textNoShape">
              <a:avLst/>
            </a:prstTxWarp>
          </a:bodyPr>
          <a:lstStyle/>
          <a:p>
            <a:pPr marL="282575">
              <a:buFont typeface="Arial" pitchFamily="-65" charset="0"/>
              <a:buNone/>
            </a:pPr>
            <a:r>
              <a:rPr lang="en-US" dirty="0"/>
              <a:t>Virginia </a:t>
            </a:r>
            <a:r>
              <a:rPr lang="en-US" dirty="0" err="1"/>
              <a:t>Valian</a:t>
            </a:r>
            <a:r>
              <a:rPr lang="en-US" dirty="0"/>
              <a:t> describes how </a:t>
            </a:r>
            <a:r>
              <a:rPr lang="en-US" i="1" dirty="0"/>
              <a:t>gender schemas</a:t>
            </a:r>
            <a:r>
              <a:rPr lang="en-US" dirty="0"/>
              <a:t> impede women’s progress</a:t>
            </a:r>
          </a:p>
          <a:p>
            <a:pPr marL="282575">
              <a:buFont typeface="Arial" pitchFamily="-65" charset="0"/>
              <a:buChar char="•"/>
            </a:pPr>
            <a:r>
              <a:rPr lang="en-US" dirty="0"/>
              <a:t>Women are underestimated when in leadership positions</a:t>
            </a:r>
          </a:p>
          <a:p>
            <a:pPr marL="282575">
              <a:buFont typeface="Arial" pitchFamily="-65" charset="0"/>
              <a:buChar char="•"/>
            </a:pPr>
            <a:r>
              <a:rPr lang="en-US" dirty="0"/>
              <a:t>Women’s credentials are implicitly devalued</a:t>
            </a:r>
          </a:p>
          <a:p>
            <a:pPr marL="282575">
              <a:buFont typeface="Arial" pitchFamily="-65" charset="0"/>
              <a:buChar char="•"/>
            </a:pPr>
            <a:r>
              <a:rPr lang="en-US" dirty="0"/>
              <a:t>Women face unconscious bias in competitions for fellowships, journal space, recognition by prestigious </a:t>
            </a:r>
            <a:r>
              <a:rPr lang="en-US" dirty="0" smtClean="0"/>
              <a:t>societies</a:t>
            </a:r>
          </a:p>
          <a:p>
            <a:pPr marL="282575">
              <a:buFont typeface="Arial" pitchFamily="-65" charset="0"/>
              <a:buChar char="•"/>
            </a:pPr>
            <a:r>
              <a:rPr lang="en-US" dirty="0" err="1" smtClean="0"/>
              <a:t>Microinequities</a:t>
            </a:r>
            <a:r>
              <a:rPr lang="en-US" dirty="0" smtClean="0"/>
              <a:t> repeated over time create major inequities</a:t>
            </a:r>
            <a:endParaRPr lang="en-US" dirty="0"/>
          </a:p>
        </p:txBody>
      </p:sp>
      <p:pic>
        <p:nvPicPr>
          <p:cNvPr id="12291" name="Picture 2" descr="valian.jpeg"/>
          <p:cNvPicPr>
            <a:picLocks noChangeAspect="1"/>
          </p:cNvPicPr>
          <p:nvPr/>
        </p:nvPicPr>
        <p:blipFill>
          <a:blip r:embed="rId2"/>
          <a:srcRect/>
          <a:stretch>
            <a:fillRect/>
          </a:stretch>
        </p:blipFill>
        <p:spPr bwMode="auto">
          <a:xfrm>
            <a:off x="533400" y="1752600"/>
            <a:ext cx="1828800" cy="2835275"/>
          </a:xfrm>
          <a:prstGeom prst="rect">
            <a:avLst/>
          </a:prstGeom>
          <a:noFill/>
          <a:ln w="9525">
            <a:noFill/>
            <a:miter lim="800000"/>
            <a:headEnd/>
            <a:tailEnd/>
          </a:ln>
        </p:spPr>
      </p:pic>
      <p:sp>
        <p:nvSpPr>
          <p:cNvPr id="4" name="TextBox 3"/>
          <p:cNvSpPr txBox="1"/>
          <p:nvPr/>
        </p:nvSpPr>
        <p:spPr>
          <a:xfrm>
            <a:off x="3200400" y="381000"/>
            <a:ext cx="4457658" cy="369332"/>
          </a:xfrm>
          <a:prstGeom prst="rect">
            <a:avLst/>
          </a:prstGeom>
          <a:noFill/>
        </p:spPr>
        <p:txBody>
          <a:bodyPr wrap="none" rtlCol="0">
            <a:spAutoFit/>
          </a:bodyPr>
          <a:lstStyle/>
          <a:p>
            <a:r>
              <a:rPr lang="en-US" dirty="0" smtClean="0"/>
              <a:t>The psychology of gender: general issues </a:t>
            </a:r>
            <a:endParaRPr lang="en-US" dirty="0"/>
          </a:p>
        </p:txBody>
      </p:sp>
    </p:spTree>
  </p:cSld>
  <p:clrMapOvr>
    <a:masterClrMapping/>
  </p:clrMapOvr>
  <p:transition>
    <p:fade/>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a:bodyPr>
          <a:lstStyle/>
          <a:p>
            <a:r>
              <a:rPr lang="en-US" dirty="0" smtClean="0"/>
              <a:t>Congress and the White House</a:t>
            </a:r>
          </a:p>
          <a:p>
            <a:endParaRPr lang="en-US" dirty="0" smtClean="0"/>
          </a:p>
          <a:p>
            <a:r>
              <a:rPr lang="en-US" u="sng" dirty="0" smtClean="0"/>
              <a:t>February 24, 2009: </a:t>
            </a:r>
            <a:r>
              <a:rPr lang="en-US" dirty="0" smtClean="0"/>
              <a:t>Eddie Bernice Johnson (D-TX) introduced HR-1144: Fulfilling the Potential of Women in Academic Science and Engineering Act</a:t>
            </a:r>
          </a:p>
          <a:p>
            <a:endParaRPr lang="en-US" dirty="0" smtClean="0"/>
          </a:p>
          <a:p>
            <a:endParaRPr lang="en-US" dirty="0" smtClean="0"/>
          </a:p>
          <a:p>
            <a:r>
              <a:rPr lang="en-US" u="sng" dirty="0" smtClean="0"/>
              <a:t>March  11, 2009: </a:t>
            </a:r>
            <a:r>
              <a:rPr lang="en-US" dirty="0" smtClean="0"/>
              <a:t>President Obama signed an Executive Order creating the White House Council on Women and Girls. “The Council will begin its work by asking each agency to analyze their current status and ensure that they are focused internally and externally on women”</a:t>
            </a:r>
            <a:endParaRPr lang="en-US" dirty="0"/>
          </a:p>
        </p:txBody>
      </p:sp>
    </p:spTree>
  </p:cSld>
  <p:clrMapOvr>
    <a:masterClrMapping/>
  </p:clrMapOvr>
  <p:transition>
    <p:fade/>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smtClean="0"/>
              <a:t>Next steps:</a:t>
            </a:r>
          </a:p>
          <a:p>
            <a:endParaRPr lang="en-US" dirty="0" smtClean="0"/>
          </a:p>
          <a:p>
            <a:r>
              <a:rPr lang="en-US" dirty="0" smtClean="0"/>
              <a:t>Understand these issues for </a:t>
            </a:r>
            <a:r>
              <a:rPr lang="en-US" i="1" dirty="0" smtClean="0"/>
              <a:t>your</a:t>
            </a:r>
            <a:r>
              <a:rPr lang="en-US" dirty="0" smtClean="0"/>
              <a:t> unit</a:t>
            </a:r>
          </a:p>
          <a:p>
            <a:r>
              <a:rPr lang="en-US" dirty="0" smtClean="0"/>
              <a:t>Develop tools and strategies, leading to plans of </a:t>
            </a:r>
            <a:r>
              <a:rPr lang="en-US" smtClean="0"/>
              <a:t>action for </a:t>
            </a:r>
            <a:r>
              <a:rPr lang="en-US" dirty="0" smtClean="0"/>
              <a:t>your unit</a:t>
            </a:r>
            <a:endParaRPr lang="en-US" dirty="0"/>
          </a:p>
        </p:txBody>
      </p:sp>
    </p:spTree>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533400" y="990600"/>
            <a:ext cx="7543800" cy="4876800"/>
          </a:xfrm>
        </p:spPr>
        <p:txBody>
          <a:bodyPr>
            <a:normAutofit/>
          </a:bodyPr>
          <a:lstStyle/>
          <a:p>
            <a:r>
              <a:rPr lang="en-US" dirty="0" smtClean="0"/>
              <a:t>Case study: linguistic analysis of letters of recommendation for faculty positions in a research university</a:t>
            </a:r>
          </a:p>
          <a:p>
            <a:pPr>
              <a:spcBef>
                <a:spcPts val="0"/>
              </a:spcBef>
              <a:spcAft>
                <a:spcPts val="0"/>
              </a:spcAft>
            </a:pPr>
            <a:endParaRPr lang="en-US" dirty="0" smtClean="0">
              <a:latin typeface="Times New Roman"/>
              <a:ea typeface="Cambria"/>
              <a:cs typeface="Times New Roman"/>
            </a:endParaRPr>
          </a:p>
          <a:p>
            <a:pPr>
              <a:spcBef>
                <a:spcPts val="0"/>
              </a:spcBef>
              <a:spcAft>
                <a:spcPts val="0"/>
              </a:spcAft>
            </a:pPr>
            <a:endParaRPr lang="en-US" dirty="0" smtClean="0">
              <a:latin typeface="Times New Roman"/>
              <a:ea typeface="Cambria"/>
              <a:cs typeface="Times New Roman"/>
            </a:endParaRPr>
          </a:p>
          <a:p>
            <a:pPr>
              <a:spcBef>
                <a:spcPts val="0"/>
              </a:spcBef>
              <a:spcAft>
                <a:spcPts val="0"/>
              </a:spcAft>
            </a:pPr>
            <a:endParaRPr lang="en-US" dirty="0" smtClean="0">
              <a:latin typeface="Times New Roman"/>
              <a:ea typeface="Cambria"/>
              <a:cs typeface="Times New Roman"/>
            </a:endParaRPr>
          </a:p>
          <a:p>
            <a:pPr>
              <a:spcBef>
                <a:spcPts val="0"/>
              </a:spcBef>
              <a:spcAft>
                <a:spcPts val="0"/>
              </a:spcAft>
            </a:pPr>
            <a:endParaRPr lang="en-US" dirty="0" smtClean="0">
              <a:latin typeface="Times New Roman"/>
              <a:ea typeface="Cambria"/>
              <a:cs typeface="Times New Roman"/>
            </a:endParaRPr>
          </a:p>
          <a:p>
            <a:endParaRPr lang="en-US" dirty="0" smtClean="0"/>
          </a:p>
        </p:txBody>
      </p:sp>
      <p:graphicFrame>
        <p:nvGraphicFramePr>
          <p:cNvPr id="3" name="Table 2"/>
          <p:cNvGraphicFramePr>
            <a:graphicFrameLocks noGrp="1"/>
          </p:cNvGraphicFramePr>
          <p:nvPr/>
        </p:nvGraphicFramePr>
        <p:xfrm>
          <a:off x="457200" y="2078915"/>
          <a:ext cx="7772400" cy="4093285"/>
        </p:xfrm>
        <a:graphic>
          <a:graphicData uri="http://schemas.openxmlformats.org/drawingml/2006/table">
            <a:tbl>
              <a:tblPr firstRow="1" bandRow="1">
                <a:tableStyleId>{5C22544A-7EE6-4342-B048-85BDC9FD1C3A}</a:tableStyleId>
              </a:tblPr>
              <a:tblGrid>
                <a:gridCol w="3094567"/>
                <a:gridCol w="4677833"/>
              </a:tblGrid>
              <a:tr h="598245">
                <a:tc>
                  <a:txBody>
                    <a:bodyPr/>
                    <a:lstStyle/>
                    <a:p>
                      <a:r>
                        <a:rPr lang="en-US" dirty="0" smtClean="0"/>
                        <a:t>Linguistic Category</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latin typeface="Times New Roman"/>
                          <a:ea typeface="Cambria"/>
                          <a:cs typeface="Times New Roman"/>
                        </a:rPr>
                        <a:t>Examples of terms</a:t>
                      </a:r>
                    </a:p>
                    <a:p>
                      <a:endParaRPr lang="en-US" dirty="0"/>
                    </a:p>
                  </a:txBody>
                  <a:tcPr/>
                </a:tc>
              </a:tr>
              <a:tr h="57912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latin typeface="Times New Roman"/>
                          <a:ea typeface="Cambria"/>
                          <a:cs typeface="Times New Roman"/>
                        </a:rPr>
                        <a:t>Communal Adjectives</a:t>
                      </a:r>
                    </a:p>
                    <a:p>
                      <a:endParaRPr lang="en-US" sz="16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latin typeface="Times New Roman"/>
                          <a:ea typeface="Cambria"/>
                          <a:cs typeface="Times New Roman"/>
                        </a:rPr>
                        <a:t>Affectionate, helpful, kind, sympathetic, sensitive, nurturing, agreeable, caring</a:t>
                      </a:r>
                    </a:p>
                    <a:p>
                      <a:endParaRPr lang="en-US" sz="1600" dirty="0"/>
                    </a:p>
                  </a:txBody>
                  <a:tcPr/>
                </a:tc>
              </a:tr>
              <a:tr h="598245">
                <a:tc>
                  <a:txBody>
                    <a:bodyPr/>
                    <a:lstStyle/>
                    <a:p>
                      <a:r>
                        <a:rPr lang="en-US" sz="1600" dirty="0" err="1" smtClean="0">
                          <a:latin typeface="Times New Roman"/>
                          <a:ea typeface="Cambria"/>
                          <a:cs typeface="Times New Roman"/>
                        </a:rPr>
                        <a:t>Agentic</a:t>
                      </a:r>
                      <a:r>
                        <a:rPr lang="en-US" sz="1600" dirty="0" smtClean="0">
                          <a:latin typeface="Times New Roman"/>
                          <a:ea typeface="Cambria"/>
                          <a:cs typeface="Times New Roman"/>
                        </a:rPr>
                        <a:t> </a:t>
                      </a:r>
                      <a:endParaRPr lang="en-US" sz="1600" dirty="0"/>
                    </a:p>
                  </a:txBody>
                  <a:tcPr/>
                </a:tc>
                <a:tc>
                  <a:txBody>
                    <a:bodyPr/>
                    <a:lstStyle/>
                    <a:p>
                      <a:r>
                        <a:rPr lang="en-US" sz="1600" dirty="0" smtClean="0">
                          <a:latin typeface="Times New Roman"/>
                          <a:ea typeface="Cambria"/>
                          <a:cs typeface="Times New Roman"/>
                        </a:rPr>
                        <a:t>Assertive, confident, aggressive, ambitious, dominant, forceful, intellectual</a:t>
                      </a:r>
                      <a:endParaRPr lang="en-US" sz="1600" dirty="0"/>
                    </a:p>
                  </a:txBody>
                  <a:tcPr/>
                </a:tc>
              </a:tr>
              <a:tr h="5740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latin typeface="Times New Roman"/>
                          <a:ea typeface="Cambria"/>
                          <a:cs typeface="Times New Roman"/>
                        </a:rPr>
                        <a:t>Social-communal orientation</a:t>
                      </a:r>
                    </a:p>
                    <a:p>
                      <a:endParaRPr lang="en-US" sz="16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latin typeface="Times New Roman"/>
                          <a:ea typeface="Cambria"/>
                          <a:cs typeface="Times New Roman"/>
                        </a:rPr>
                        <a:t>Husband, wife, kids, babies, brothers, children, family</a:t>
                      </a:r>
                    </a:p>
                    <a:p>
                      <a:endParaRPr lang="en-US" sz="1600" dirty="0"/>
                    </a:p>
                  </a:txBody>
                  <a:tcPr/>
                </a:tc>
              </a:tr>
              <a:tr h="598245">
                <a:tc>
                  <a:txBody>
                    <a:bodyPr/>
                    <a:lstStyle/>
                    <a:p>
                      <a:r>
                        <a:rPr lang="en-US" sz="1600" dirty="0" smtClean="0">
                          <a:latin typeface="Times New Roman"/>
                          <a:ea typeface="Cambria"/>
                          <a:cs typeface="Times New Roman"/>
                        </a:rPr>
                        <a:t>Grindstone</a:t>
                      </a:r>
                      <a:endParaRPr lang="en-US" sz="1600" dirty="0"/>
                    </a:p>
                  </a:txBody>
                  <a:tcPr/>
                </a:tc>
                <a:tc>
                  <a:txBody>
                    <a:bodyPr/>
                    <a:lstStyle/>
                    <a:p>
                      <a:r>
                        <a:rPr lang="en-US" sz="1600" dirty="0" smtClean="0">
                          <a:latin typeface="Times New Roman"/>
                          <a:ea typeface="Cambria"/>
                          <a:cs typeface="Times New Roman"/>
                        </a:rPr>
                        <a:t>Hardworking, conscientious, dependable, meticulous</a:t>
                      </a:r>
                      <a:endParaRPr lang="en-US" sz="1600" dirty="0"/>
                    </a:p>
                  </a:txBody>
                  <a:tcPr/>
                </a:tc>
              </a:tr>
              <a:tr h="854635">
                <a:tc>
                  <a:txBody>
                    <a:bodyPr/>
                    <a:lstStyle/>
                    <a:p>
                      <a:r>
                        <a:rPr lang="en-US" sz="1600" dirty="0" smtClean="0">
                          <a:latin typeface="Times New Roman"/>
                          <a:ea typeface="Cambria"/>
                          <a:cs typeface="Times New Roman"/>
                        </a:rPr>
                        <a:t>Physical –body</a:t>
                      </a:r>
                      <a:endParaRPr lang="en-US" sz="16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latin typeface="Times New Roman"/>
                          <a:ea typeface="Cambria"/>
                          <a:cs typeface="Times New Roman"/>
                        </a:rPr>
                        <a:t>Arms, breast, eyes, face, hips, hair, muscle, nails, pregnancy, mouth</a:t>
                      </a:r>
                    </a:p>
                    <a:p>
                      <a:endParaRPr lang="en-US" sz="1600" dirty="0"/>
                    </a:p>
                  </a:txBody>
                  <a:tcPr/>
                </a:tc>
              </a:tr>
            </a:tbl>
          </a:graphicData>
        </a:graphic>
      </p:graphicFrame>
    </p:spTree>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533400" y="990600"/>
            <a:ext cx="7543800" cy="4876800"/>
          </a:xfrm>
        </p:spPr>
        <p:txBody>
          <a:bodyPr>
            <a:normAutofit/>
          </a:bodyPr>
          <a:lstStyle/>
          <a:p>
            <a:r>
              <a:rPr lang="en-US" dirty="0" smtClean="0"/>
              <a:t>Case study: linguistic analysis of letters of recommendation for faculty positions in a research university</a:t>
            </a:r>
          </a:p>
          <a:p>
            <a:pPr>
              <a:spcBef>
                <a:spcPts val="0"/>
              </a:spcBef>
              <a:spcAft>
                <a:spcPts val="0"/>
              </a:spcAft>
            </a:pPr>
            <a:endParaRPr lang="en-US" dirty="0" smtClean="0">
              <a:latin typeface="Times New Roman"/>
              <a:ea typeface="Cambria"/>
              <a:cs typeface="Times New Roman"/>
            </a:endParaRPr>
          </a:p>
          <a:p>
            <a:pPr>
              <a:spcBef>
                <a:spcPts val="0"/>
              </a:spcBef>
              <a:spcAft>
                <a:spcPts val="0"/>
              </a:spcAft>
            </a:pPr>
            <a:endParaRPr lang="en-US" dirty="0" smtClean="0">
              <a:latin typeface="Times New Roman"/>
              <a:ea typeface="Cambria"/>
              <a:cs typeface="Times New Roman"/>
            </a:endParaRPr>
          </a:p>
          <a:p>
            <a:pPr>
              <a:spcBef>
                <a:spcPts val="0"/>
              </a:spcBef>
              <a:spcAft>
                <a:spcPts val="0"/>
              </a:spcAft>
            </a:pPr>
            <a:endParaRPr lang="en-US" dirty="0" smtClean="0">
              <a:latin typeface="Times New Roman"/>
              <a:ea typeface="Cambria"/>
              <a:cs typeface="Times New Roman"/>
            </a:endParaRPr>
          </a:p>
          <a:p>
            <a:pPr>
              <a:spcBef>
                <a:spcPts val="0"/>
              </a:spcBef>
              <a:spcAft>
                <a:spcPts val="0"/>
              </a:spcAft>
            </a:pPr>
            <a:endParaRPr lang="en-US" dirty="0" smtClean="0">
              <a:latin typeface="Times New Roman"/>
              <a:ea typeface="Cambria"/>
              <a:cs typeface="Times New Roman"/>
            </a:endParaRPr>
          </a:p>
          <a:p>
            <a:endParaRPr lang="en-US" dirty="0" smtClean="0"/>
          </a:p>
        </p:txBody>
      </p:sp>
      <p:pic>
        <p:nvPicPr>
          <p:cNvPr id="4" name="Picture 3"/>
          <p:cNvPicPr>
            <a:picLocks noChangeAspect="1"/>
          </p:cNvPicPr>
          <p:nvPr/>
        </p:nvPicPr>
        <mc:AlternateContent>
          <mc:Choice xmlns:ma="http://schemas.microsoft.com/office/mac/drawingml/2008/main" Requires="ma">
            <p:blipFill>
              <a:blip r:embed="rId2"/>
              <a:stretch>
                <a:fillRect/>
              </a:stretch>
            </p:blipFill>
          </mc:Choice>
          <mc:Fallback>
            <p:blipFill>
              <a:blip r:embed="rId3"/>
              <a:stretch>
                <a:fillRect/>
              </a:stretch>
            </p:blipFill>
          </mc:Fallback>
        </mc:AlternateContent>
        <p:spPr>
          <a:xfrm>
            <a:off x="1676400" y="2209800"/>
            <a:ext cx="5626100" cy="3073400"/>
          </a:xfrm>
          <a:prstGeom prst="rect">
            <a:avLst/>
          </a:prstGeom>
        </p:spPr>
      </p:pic>
      <p:sp>
        <p:nvSpPr>
          <p:cNvPr id="5" name="TextBox 4"/>
          <p:cNvSpPr txBox="1"/>
          <p:nvPr/>
        </p:nvSpPr>
        <p:spPr>
          <a:xfrm>
            <a:off x="1447800" y="5410200"/>
            <a:ext cx="5562600" cy="646331"/>
          </a:xfrm>
          <a:prstGeom prst="rect">
            <a:avLst/>
          </a:prstGeom>
          <a:noFill/>
        </p:spPr>
        <p:txBody>
          <a:bodyPr wrap="square" rtlCol="0">
            <a:spAutoFit/>
          </a:bodyPr>
          <a:lstStyle/>
          <a:p>
            <a:r>
              <a:rPr lang="en-US" sz="1200" dirty="0" smtClean="0"/>
              <a:t>All P&lt;0.01; results of MANCOVA controlling for years in graduate school, N of publications, honors, N of </a:t>
            </a:r>
            <a:r>
              <a:rPr lang="en-US" sz="1200" dirty="0" err="1" smtClean="0"/>
              <a:t>postdoc</a:t>
            </a:r>
            <a:r>
              <a:rPr lang="en-US" sz="1200" dirty="0" smtClean="0"/>
              <a:t> years, N of courses taught, and type of position </a:t>
            </a:r>
            <a:endParaRPr lang="en-US" sz="1200" dirty="0"/>
          </a:p>
        </p:txBody>
      </p:sp>
      <p:sp>
        <p:nvSpPr>
          <p:cNvPr id="6" name="TextBox 5"/>
          <p:cNvSpPr txBox="1"/>
          <p:nvPr/>
        </p:nvSpPr>
        <p:spPr>
          <a:xfrm>
            <a:off x="381000" y="6324600"/>
            <a:ext cx="4217420" cy="338554"/>
          </a:xfrm>
          <a:prstGeom prst="rect">
            <a:avLst/>
          </a:prstGeom>
          <a:noFill/>
        </p:spPr>
        <p:txBody>
          <a:bodyPr wrap="none" rtlCol="0">
            <a:spAutoFit/>
          </a:bodyPr>
          <a:lstStyle/>
          <a:p>
            <a:r>
              <a:rPr lang="en-US" sz="1600" dirty="0" smtClean="0"/>
              <a:t>Source:  Rice University ADVANCE program</a:t>
            </a:r>
            <a:endParaRPr lang="en-US" sz="1600" dirty="0"/>
          </a:p>
        </p:txBody>
      </p:sp>
    </p:spTree>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533400" y="990600"/>
            <a:ext cx="7543800" cy="4876800"/>
          </a:xfrm>
        </p:spPr>
        <p:txBody>
          <a:bodyPr>
            <a:normAutofit/>
          </a:bodyPr>
          <a:lstStyle/>
          <a:p>
            <a:r>
              <a:rPr lang="en-US" dirty="0" smtClean="0"/>
              <a:t>Case study: linguistic analysis of letters of recommendation for faculty positions in a research university</a:t>
            </a:r>
          </a:p>
          <a:p>
            <a:pPr>
              <a:spcBef>
                <a:spcPts val="0"/>
              </a:spcBef>
              <a:spcAft>
                <a:spcPts val="0"/>
              </a:spcAft>
            </a:pPr>
            <a:endParaRPr lang="en-US" dirty="0" smtClean="0">
              <a:latin typeface="Times New Roman"/>
              <a:ea typeface="Cambria"/>
              <a:cs typeface="Times New Roman"/>
            </a:endParaRPr>
          </a:p>
          <a:p>
            <a:pPr>
              <a:spcBef>
                <a:spcPts val="0"/>
              </a:spcBef>
              <a:spcAft>
                <a:spcPts val="0"/>
              </a:spcAft>
            </a:pPr>
            <a:endParaRPr lang="en-US" dirty="0" smtClean="0">
              <a:latin typeface="Times New Roman"/>
              <a:ea typeface="Cambria"/>
              <a:cs typeface="Times New Roman"/>
            </a:endParaRPr>
          </a:p>
          <a:p>
            <a:pPr>
              <a:spcBef>
                <a:spcPts val="0"/>
              </a:spcBef>
              <a:spcAft>
                <a:spcPts val="0"/>
              </a:spcAft>
            </a:pPr>
            <a:endParaRPr lang="en-US" dirty="0" smtClean="0">
              <a:latin typeface="Times New Roman"/>
              <a:ea typeface="Cambria"/>
              <a:cs typeface="Times New Roman"/>
            </a:endParaRPr>
          </a:p>
          <a:p>
            <a:pPr>
              <a:spcBef>
                <a:spcPts val="0"/>
              </a:spcBef>
              <a:spcAft>
                <a:spcPts val="0"/>
              </a:spcAft>
            </a:pPr>
            <a:endParaRPr lang="en-US" dirty="0" smtClean="0">
              <a:latin typeface="Times New Roman"/>
              <a:ea typeface="Cambria"/>
              <a:cs typeface="Times New Roman"/>
            </a:endParaRPr>
          </a:p>
          <a:p>
            <a:endParaRPr lang="en-US" dirty="0" smtClean="0"/>
          </a:p>
        </p:txBody>
      </p:sp>
      <p:sp>
        <p:nvSpPr>
          <p:cNvPr id="5" name="TextBox 4"/>
          <p:cNvSpPr txBox="1"/>
          <p:nvPr/>
        </p:nvSpPr>
        <p:spPr>
          <a:xfrm>
            <a:off x="1447800" y="5410200"/>
            <a:ext cx="5562600" cy="646331"/>
          </a:xfrm>
          <a:prstGeom prst="rect">
            <a:avLst/>
          </a:prstGeom>
          <a:noFill/>
        </p:spPr>
        <p:txBody>
          <a:bodyPr wrap="square" rtlCol="0">
            <a:spAutoFit/>
          </a:bodyPr>
          <a:lstStyle/>
          <a:p>
            <a:r>
              <a:rPr lang="en-US" sz="1200" dirty="0" smtClean="0"/>
              <a:t>P&lt;0.01; results of MANCOVA controlling for years in graduate school, N of publications, honors, N of </a:t>
            </a:r>
            <a:r>
              <a:rPr lang="en-US" sz="1200" dirty="0" err="1" smtClean="0"/>
              <a:t>postdoc</a:t>
            </a:r>
            <a:r>
              <a:rPr lang="en-US" sz="1200" dirty="0" smtClean="0"/>
              <a:t> years, N of courses taught, and type of position </a:t>
            </a:r>
            <a:endParaRPr lang="en-US" sz="1200" dirty="0"/>
          </a:p>
        </p:txBody>
      </p:sp>
      <p:sp>
        <p:nvSpPr>
          <p:cNvPr id="6" name="TextBox 5"/>
          <p:cNvSpPr txBox="1"/>
          <p:nvPr/>
        </p:nvSpPr>
        <p:spPr>
          <a:xfrm>
            <a:off x="381000" y="6324600"/>
            <a:ext cx="4217420" cy="338554"/>
          </a:xfrm>
          <a:prstGeom prst="rect">
            <a:avLst/>
          </a:prstGeom>
          <a:noFill/>
        </p:spPr>
        <p:txBody>
          <a:bodyPr wrap="none" rtlCol="0">
            <a:spAutoFit/>
          </a:bodyPr>
          <a:lstStyle/>
          <a:p>
            <a:r>
              <a:rPr lang="en-US" sz="1600" dirty="0" smtClean="0"/>
              <a:t>Source:  Rice University ADVANCE program</a:t>
            </a:r>
            <a:endParaRPr lang="en-US" sz="1600" dirty="0"/>
          </a:p>
        </p:txBody>
      </p:sp>
      <p:pic>
        <p:nvPicPr>
          <p:cNvPr id="7" name="Picture 6"/>
          <p:cNvPicPr>
            <a:picLocks noChangeAspect="1"/>
          </p:cNvPicPr>
          <p:nvPr/>
        </p:nvPicPr>
        <mc:AlternateContent>
          <mc:Choice xmlns:ma="http://schemas.microsoft.com/office/mac/drawingml/2008/main" Requires="ma">
            <p:blipFill>
              <a:blip r:embed="rId2"/>
              <a:stretch>
                <a:fillRect/>
              </a:stretch>
            </p:blipFill>
          </mc:Choice>
          <mc:Fallback>
            <p:blipFill>
              <a:blip r:embed="rId3"/>
              <a:stretch>
                <a:fillRect/>
              </a:stretch>
            </p:blipFill>
          </mc:Fallback>
        </mc:AlternateContent>
        <p:spPr>
          <a:xfrm>
            <a:off x="1651000" y="2108200"/>
            <a:ext cx="5842000" cy="3073400"/>
          </a:xfrm>
          <a:prstGeom prst="rect">
            <a:avLst/>
          </a:prstGeom>
        </p:spPr>
      </p:pic>
    </p:spTree>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a:bodyPr>
          <a:lstStyle/>
          <a:p>
            <a:r>
              <a:rPr lang="en-US" dirty="0" smtClean="0"/>
              <a:t>Case study: Publication in a scientific journal</a:t>
            </a:r>
          </a:p>
          <a:p>
            <a:endParaRPr lang="en-US" dirty="0" smtClean="0"/>
          </a:p>
          <a:p>
            <a:r>
              <a:rPr lang="en-US" dirty="0" smtClean="0"/>
              <a:t>In 2000, </a:t>
            </a:r>
            <a:r>
              <a:rPr lang="en-US" i="1" dirty="0" smtClean="0"/>
              <a:t>Behavioral Ecology</a:t>
            </a:r>
            <a:r>
              <a:rPr lang="en-US" dirty="0" smtClean="0"/>
              <a:t> instituted double-blind review.</a:t>
            </a:r>
          </a:p>
          <a:p>
            <a:pPr marL="635000" indent="-635000">
              <a:buFont typeface="Arial"/>
              <a:buChar char="•"/>
            </a:pPr>
            <a:r>
              <a:rPr lang="en-US" dirty="0" smtClean="0"/>
              <a:t>Analysis of first-authorship by gender from 1995-2000 compared to 2002-2007 (2001 omitted as a transition year)</a:t>
            </a:r>
          </a:p>
          <a:p>
            <a:pPr marL="635000" indent="-635000">
              <a:buFont typeface="Arial"/>
              <a:buChar char="•"/>
            </a:pPr>
            <a:r>
              <a:rPr lang="en-US" dirty="0" smtClean="0"/>
              <a:t>Comparison to two journals with very similar coverage and impact factor</a:t>
            </a:r>
          </a:p>
          <a:p>
            <a:endParaRPr lang="en-US" dirty="0" smtClean="0"/>
          </a:p>
          <a:p>
            <a:r>
              <a:rPr lang="en-US" sz="1730" dirty="0" err="1" smtClean="0">
                <a:solidFill>
                  <a:schemeClr val="tx1"/>
                </a:solidFill>
              </a:rPr>
              <a:t>Budden</a:t>
            </a:r>
            <a:r>
              <a:rPr lang="en-US" sz="1730" dirty="0" smtClean="0">
                <a:solidFill>
                  <a:schemeClr val="tx1"/>
                </a:solidFill>
              </a:rPr>
              <a:t> AE et a. 2008. Double-blind review </a:t>
            </a:r>
            <a:r>
              <a:rPr lang="en-US" sz="1730" dirty="0" err="1" smtClean="0">
                <a:solidFill>
                  <a:schemeClr val="tx1"/>
                </a:solidFill>
              </a:rPr>
              <a:t>favours</a:t>
            </a:r>
            <a:r>
              <a:rPr lang="en-US" sz="1730" dirty="0" smtClean="0">
                <a:solidFill>
                  <a:schemeClr val="tx1"/>
                </a:solidFill>
              </a:rPr>
              <a:t> increased representation of female authors. </a:t>
            </a:r>
            <a:r>
              <a:rPr lang="en-US" sz="1730" i="1" dirty="0" smtClean="0">
                <a:solidFill>
                  <a:schemeClr val="tx1"/>
                </a:solidFill>
              </a:rPr>
              <a:t>Trends in Ecology and Evolution</a:t>
            </a:r>
            <a:r>
              <a:rPr lang="en-US" sz="1730" dirty="0" smtClean="0">
                <a:solidFill>
                  <a:schemeClr val="tx1"/>
                </a:solidFill>
              </a:rPr>
              <a:t> 23:4-6 </a:t>
            </a:r>
            <a:endParaRPr lang="en-US" sz="1730" dirty="0">
              <a:solidFill>
                <a:schemeClr val="tx1"/>
              </a:solidFill>
            </a:endParaRPr>
          </a:p>
        </p:txBody>
      </p:sp>
    </p:spTree>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smtClean="0"/>
              <a:t>Changes in first authorship for </a:t>
            </a:r>
            <a:r>
              <a:rPr lang="en-US" i="1" dirty="0" smtClean="0"/>
              <a:t>Behavioral Ecology</a:t>
            </a:r>
          </a:p>
          <a:p>
            <a:endParaRPr lang="en-US" i="1" dirty="0" smtClean="0"/>
          </a:p>
          <a:p>
            <a:endParaRPr lang="en-US" i="1" dirty="0" smtClean="0"/>
          </a:p>
          <a:p>
            <a:endParaRPr lang="en-US" i="1" dirty="0" smtClean="0"/>
          </a:p>
          <a:p>
            <a:endParaRPr lang="en-US" i="1" dirty="0" smtClean="0"/>
          </a:p>
          <a:p>
            <a:endParaRPr lang="en-US" i="1" dirty="0" smtClean="0"/>
          </a:p>
          <a:p>
            <a:endParaRPr lang="en-US" i="1" dirty="0" smtClean="0"/>
          </a:p>
          <a:p>
            <a:endParaRPr lang="en-US" i="1" dirty="0" smtClean="0"/>
          </a:p>
          <a:p>
            <a:endParaRPr lang="en-US" i="1" dirty="0" smtClean="0"/>
          </a:p>
          <a:p>
            <a:r>
              <a:rPr lang="en-US" i="1" dirty="0" smtClean="0"/>
              <a:t>No such shifts occurred in </a:t>
            </a:r>
            <a:r>
              <a:rPr lang="en-US" dirty="0" smtClean="0"/>
              <a:t>Animal </a:t>
            </a:r>
            <a:r>
              <a:rPr lang="en-US" dirty="0" err="1" smtClean="0"/>
              <a:t>Behaviour</a:t>
            </a:r>
            <a:r>
              <a:rPr lang="en-US" dirty="0" smtClean="0"/>
              <a:t> </a:t>
            </a:r>
            <a:r>
              <a:rPr lang="en-US" i="1" dirty="0" smtClean="0"/>
              <a:t>or </a:t>
            </a:r>
            <a:r>
              <a:rPr lang="en-US" dirty="0" smtClean="0"/>
              <a:t>Behavioral Ecology and Sociobiology</a:t>
            </a:r>
            <a:endParaRPr lang="en-US" dirty="0"/>
          </a:p>
        </p:txBody>
      </p:sp>
      <p:pic>
        <p:nvPicPr>
          <p:cNvPr id="3" name="Picture 2"/>
          <p:cNvPicPr>
            <a:picLocks noChangeAspect="1"/>
          </p:cNvPicPr>
          <p:nvPr/>
        </p:nvPicPr>
        <mc:AlternateContent>
          <mc:Choice xmlns:ma="http://schemas.microsoft.com/office/mac/drawingml/2008/main" Requires="ma">
            <p:blipFill>
              <a:blip r:embed="rId2"/>
              <a:stretch>
                <a:fillRect/>
              </a:stretch>
            </p:blipFill>
          </mc:Choice>
          <mc:Fallback>
            <p:blipFill>
              <a:blip r:embed="rId3"/>
              <a:stretch>
                <a:fillRect/>
              </a:stretch>
            </p:blipFill>
          </mc:Fallback>
        </mc:AlternateContent>
        <p:spPr>
          <a:xfrm>
            <a:off x="1066800" y="1828800"/>
            <a:ext cx="6400800" cy="2895600"/>
          </a:xfrm>
          <a:prstGeom prst="rect">
            <a:avLst/>
          </a:prstGeom>
        </p:spPr>
      </p:pic>
      <p:sp>
        <p:nvSpPr>
          <p:cNvPr id="4" name="TextBox 3"/>
          <p:cNvSpPr txBox="1"/>
          <p:nvPr/>
        </p:nvSpPr>
        <p:spPr>
          <a:xfrm>
            <a:off x="2133600" y="4800600"/>
            <a:ext cx="4509393" cy="369332"/>
          </a:xfrm>
          <a:prstGeom prst="rect">
            <a:avLst/>
          </a:prstGeom>
          <a:noFill/>
        </p:spPr>
        <p:txBody>
          <a:bodyPr wrap="none" rtlCol="0">
            <a:spAutoFit/>
          </a:bodyPr>
          <a:lstStyle/>
          <a:p>
            <a:r>
              <a:rPr lang="en-US" dirty="0" smtClean="0"/>
              <a:t>Publications 1995-2000 versus 2002-2007</a:t>
            </a:r>
            <a:endParaRPr lang="en-US" dirty="0"/>
          </a:p>
        </p:txBody>
      </p:sp>
    </p:spTree>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Science Fai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Science Fair</Template>
  <TotalTime>4420</TotalTime>
  <Words>2039</Words>
  <Application>Microsoft Office PowerPoint</Application>
  <PresentationFormat>On-screen Show (4:3)</PresentationFormat>
  <Paragraphs>266</Paragraphs>
  <Slides>41</Slides>
  <Notes>1</Notes>
  <HiddenSlides>0</HiddenSlides>
  <MMClips>0</MMClips>
  <ScaleCrop>false</ScaleCrop>
  <HeadingPairs>
    <vt:vector size="6" baseType="variant">
      <vt:variant>
        <vt:lpstr>Design Template</vt:lpstr>
      </vt:variant>
      <vt:variant>
        <vt:i4>1</vt:i4>
      </vt:variant>
      <vt:variant>
        <vt:lpstr>Embedded OLE Servers</vt:lpstr>
      </vt:variant>
      <vt:variant>
        <vt:i4>1</vt:i4>
      </vt:variant>
      <vt:variant>
        <vt:lpstr>Slide Titles</vt:lpstr>
      </vt:variant>
      <vt:variant>
        <vt:i4>41</vt:i4>
      </vt:variant>
    </vt:vector>
  </HeadingPairs>
  <TitlesOfParts>
    <vt:vector size="43" baseType="lpstr">
      <vt:lpstr>Science Fair</vt:lpstr>
      <vt:lpstr>Chart</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lpstr>Slide 40</vt:lpstr>
      <vt:lpstr>Slide 41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Mary Juhas</dc:creator>
  <cp:lastModifiedBy>Joan Herbers</cp:lastModifiedBy>
  <cp:revision>340</cp:revision>
  <cp:lastPrinted>2009-04-28T19:38:10Z</cp:lastPrinted>
  <dcterms:created xsi:type="dcterms:W3CDTF">2009-04-30T17:55:18Z</dcterms:created>
  <dcterms:modified xsi:type="dcterms:W3CDTF">2009-04-30T18:03:53Z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TC300022301033</vt:lpwstr>
  </property>
</Properties>
</file>